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25"/>
  </p:notesMasterIdLst>
  <p:handoutMasterIdLst>
    <p:handoutMasterId r:id="rId26"/>
  </p:handoutMasterIdLst>
  <p:sldIdLst>
    <p:sldId id="258" r:id="rId5"/>
    <p:sldId id="486" r:id="rId6"/>
    <p:sldId id="490" r:id="rId7"/>
    <p:sldId id="499" r:id="rId8"/>
    <p:sldId id="500" r:id="rId9"/>
    <p:sldId id="501" r:id="rId10"/>
    <p:sldId id="503" r:id="rId11"/>
    <p:sldId id="504" r:id="rId12"/>
    <p:sldId id="433" r:id="rId13"/>
    <p:sldId id="350" r:id="rId14"/>
    <p:sldId id="441" r:id="rId15"/>
    <p:sldId id="466" r:id="rId16"/>
    <p:sldId id="505" r:id="rId17"/>
    <p:sldId id="506" r:id="rId18"/>
    <p:sldId id="507" r:id="rId19"/>
    <p:sldId id="508" r:id="rId20"/>
    <p:sldId id="509" r:id="rId21"/>
    <p:sldId id="510" r:id="rId22"/>
    <p:sldId id="317" r:id="rId23"/>
    <p:sldId id="48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55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mens, Emily" initials="CE" lastIdx="2" clrIdx="0">
    <p:extLst>
      <p:ext uri="{19B8F6BF-5375-455C-9EA6-DF929625EA0E}">
        <p15:presenceInfo xmlns:p15="http://schemas.microsoft.com/office/powerpoint/2012/main" userId="S::Emily.Clemens@va.gov::93e90d96-8119-4d9e-b8ee-2e02b0fae1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DCE5F8"/>
    <a:srgbClr val="FFABAB"/>
    <a:srgbClr val="FFC000"/>
    <a:srgbClr val="FFF1B2"/>
    <a:srgbClr val="FFDE75"/>
    <a:srgbClr val="5982DB"/>
    <a:srgbClr val="DE97DB"/>
    <a:srgbClr val="A428A0"/>
    <a:srgbClr val="4E72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1" autoAdjust="0"/>
    <p:restoredTop sz="58524" autoAdjust="0"/>
  </p:normalViewPr>
  <p:slideViewPr>
    <p:cSldViewPr snapToGrid="0" snapToObjects="1">
      <p:cViewPr varScale="1">
        <p:scale>
          <a:sx n="66" d="100"/>
          <a:sy n="66" d="100"/>
        </p:scale>
        <p:origin x="2790" y="78"/>
      </p:cViewPr>
      <p:guideLst>
        <p:guide orient="horz" pos="2328"/>
        <p:guide pos="5520"/>
      </p:guideLst>
    </p:cSldViewPr>
  </p:slideViewPr>
  <p:outlineViewPr>
    <p:cViewPr>
      <p:scale>
        <a:sx n="33" d="100"/>
        <a:sy n="33" d="100"/>
      </p:scale>
      <p:origin x="0" y="-12414"/>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6" d="100"/>
          <a:sy n="66" d="100"/>
        </p:scale>
        <p:origin x="277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800" b="1" i="0" u="none" strike="noStrike" kern="1200" cap="all" spc="50" baseline="0">
                <a:solidFill>
                  <a:schemeClr val="tx1">
                    <a:lumMod val="65000"/>
                    <a:lumOff val="35000"/>
                  </a:schemeClr>
                </a:solidFill>
                <a:latin typeface="+mn-lt"/>
                <a:ea typeface="+mn-ea"/>
                <a:cs typeface="+mn-cs"/>
              </a:defRPr>
            </a:pPr>
            <a:r>
              <a:rPr lang="en-US" sz="2800" dirty="0"/>
              <a:t>Phase 1 (N=40)</a:t>
            </a:r>
          </a:p>
        </c:rich>
      </c:tx>
      <c:layout>
        <c:manualLayout>
          <c:xMode val="edge"/>
          <c:yMode val="edge"/>
          <c:x val="0.42903958895988409"/>
          <c:y val="2.7679823645944332E-2"/>
        </c:manualLayout>
      </c:layout>
      <c:overlay val="0"/>
      <c:spPr>
        <a:noFill/>
        <a:ln>
          <a:noFill/>
        </a:ln>
        <a:effectLst/>
      </c:spPr>
      <c:txPr>
        <a:bodyPr rot="0" spcFirstLastPara="1" vertOverflow="ellipsis" vert="horz" wrap="square" anchor="ctr" anchorCtr="1"/>
        <a:lstStyle/>
        <a:p>
          <a:pPr>
            <a:defRPr sz="2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VA Adverse Drug Event Reporting System (VA ADERS)</c:v>
                </c:pt>
              </c:strCache>
            </c:strRef>
          </c:tx>
          <c:dPt>
            <c:idx val="0"/>
            <c:bubble3D val="0"/>
            <c:spPr>
              <a:solidFill>
                <a:schemeClr val="accent1">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1BC-C74A-BDD3-3C5D488EDBDF}"/>
              </c:ext>
            </c:extLst>
          </c:dPt>
          <c:dPt>
            <c:idx val="1"/>
            <c:bubble3D val="0"/>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1BC-C74A-BDD3-3C5D488EDBDF}"/>
              </c:ext>
            </c:extLst>
          </c:dPt>
          <c:dLbls>
            <c:dLbl>
              <c:idx val="0"/>
              <c:layout>
                <c:manualLayout>
                  <c:x val="9.9322164719629513E-2"/>
                  <c:y val="-0.10754356670218648"/>
                </c:manualLayout>
              </c:layout>
              <c:tx>
                <c:rich>
                  <a:bodyPr rot="0" spcFirstLastPara="1" vertOverflow="ellipsis" vert="horz" wrap="square" lIns="38100" tIns="19050" rIns="38100" bIns="19050" anchor="ctr" anchorCtr="1">
                    <a:spAutoFit/>
                  </a:bodyPr>
                  <a:lstStyle/>
                  <a:p>
                    <a:pPr>
                      <a:defRPr sz="2600" b="1" i="0" u="none" strike="noStrike" kern="1200" baseline="0">
                        <a:solidFill>
                          <a:srgbClr val="C27C69"/>
                        </a:solidFill>
                        <a:latin typeface="+mn-lt"/>
                        <a:ea typeface="+mn-ea"/>
                        <a:cs typeface="+mn-cs"/>
                      </a:defRPr>
                    </a:pPr>
                    <a:r>
                      <a:rPr lang="en-US" sz="2600" dirty="0">
                        <a:solidFill>
                          <a:srgbClr val="C27C69"/>
                        </a:solidFill>
                      </a:rPr>
                      <a:t>12.5%</a:t>
                    </a:r>
                  </a:p>
                </c:rich>
              </c:tx>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C27C69"/>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1BC-C74A-BDD3-3C5D488EDBDF}"/>
                </c:ext>
              </c:extLst>
            </c:dLbl>
            <c:dLbl>
              <c:idx val="1"/>
              <c:layout>
                <c:manualLayout>
                  <c:x val="-9.5937045639620078E-2"/>
                  <c:y val="8.7197486515286332E-2"/>
                </c:manualLayout>
              </c:layout>
              <c:tx>
                <c:rich>
                  <a:bodyPr rot="0" spcFirstLastPara="1" vertOverflow="ellipsis" vert="horz" wrap="square" lIns="38100" tIns="19050" rIns="38100" bIns="19050" anchor="ctr" anchorCtr="1">
                    <a:spAutoFit/>
                  </a:bodyPr>
                  <a:lstStyle/>
                  <a:p>
                    <a:pPr>
                      <a:defRPr sz="2600" b="1" i="0" u="none" strike="noStrike" kern="1200" baseline="0">
                        <a:solidFill>
                          <a:schemeClr val="accent1">
                            <a:lumMod val="50000"/>
                          </a:schemeClr>
                        </a:solidFill>
                        <a:latin typeface="+mn-lt"/>
                        <a:ea typeface="+mn-ea"/>
                        <a:cs typeface="+mn-cs"/>
                      </a:defRPr>
                    </a:pPr>
                    <a:r>
                      <a:rPr lang="en-US" sz="2600" dirty="0">
                        <a:solidFill>
                          <a:schemeClr val="accent1">
                            <a:lumMod val="50000"/>
                          </a:schemeClr>
                        </a:solidFill>
                      </a:rPr>
                      <a:t>87.5%</a:t>
                    </a:r>
                  </a:p>
                </c:rich>
              </c:tx>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accent1">
                          <a:lumMod val="50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1BC-C74A-BDD3-3C5D488EDBDF}"/>
                </c:ext>
              </c:extLst>
            </c:dLbl>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Reported</c:v>
                </c:pt>
                <c:pt idx="1">
                  <c:v>Not reported</c:v>
                </c:pt>
              </c:strCache>
            </c:strRef>
          </c:cat>
          <c:val>
            <c:numRef>
              <c:f>Sheet1!$B$2:$B$3</c:f>
              <c:numCache>
                <c:formatCode>General</c:formatCode>
                <c:ptCount val="2"/>
                <c:pt idx="0">
                  <c:v>5</c:v>
                </c:pt>
                <c:pt idx="1">
                  <c:v>35</c:v>
                </c:pt>
              </c:numCache>
            </c:numRef>
          </c:val>
          <c:extLst>
            <c:ext xmlns:c16="http://schemas.microsoft.com/office/drawing/2014/chart" uri="{C3380CC4-5D6E-409C-BE32-E72D297353CC}">
              <c16:uniqueId val="{00000004-C1BC-C74A-BDD3-3C5D488EDBD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800" b="1" i="0" u="none" strike="noStrike" kern="1200" cap="all" spc="50" baseline="0">
                <a:solidFill>
                  <a:schemeClr val="tx1">
                    <a:lumMod val="65000"/>
                    <a:lumOff val="35000"/>
                  </a:schemeClr>
                </a:solidFill>
                <a:latin typeface="+mn-lt"/>
                <a:ea typeface="+mn-ea"/>
                <a:cs typeface="+mn-cs"/>
              </a:defRPr>
            </a:pPr>
            <a:r>
              <a:rPr lang="en-US" sz="2800" dirty="0"/>
              <a:t>Phase 2 (N=12)</a:t>
            </a:r>
          </a:p>
        </c:rich>
      </c:tx>
      <c:layout>
        <c:manualLayout>
          <c:xMode val="edge"/>
          <c:yMode val="edge"/>
          <c:x val="0.41385911928430752"/>
          <c:y val="2.7679823645944332E-2"/>
        </c:manualLayout>
      </c:layout>
      <c:overlay val="0"/>
      <c:spPr>
        <a:noFill/>
        <a:ln>
          <a:noFill/>
        </a:ln>
        <a:effectLst/>
      </c:spPr>
      <c:txPr>
        <a:bodyPr rot="0" spcFirstLastPara="1" vertOverflow="ellipsis" vert="horz" wrap="square" anchor="ctr" anchorCtr="1"/>
        <a:lstStyle/>
        <a:p>
          <a:pPr>
            <a:defRPr sz="2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VA Adverse Drug Event Reporting System (VA ADERS)</c:v>
                </c:pt>
              </c:strCache>
            </c:strRef>
          </c:tx>
          <c:dPt>
            <c:idx val="0"/>
            <c:bubble3D val="0"/>
            <c:spPr>
              <a:solidFill>
                <a:srgbClr val="95A9E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5D-4147-89F7-783A56474C78}"/>
              </c:ext>
            </c:extLst>
          </c:dPt>
          <c:dPt>
            <c:idx val="1"/>
            <c:bubble3D val="0"/>
            <c:spPr>
              <a:solidFill>
                <a:srgbClr val="4E72C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5D-4147-89F7-783A56474C78}"/>
              </c:ext>
            </c:extLst>
          </c:dPt>
          <c:dLbls>
            <c:dLbl>
              <c:idx val="0"/>
              <c:layout>
                <c:manualLayout>
                  <c:x val="0.12205510033995584"/>
                  <c:y val="-4.3598743257643166E-2"/>
                </c:manualLayout>
              </c:layout>
              <c:tx>
                <c:rich>
                  <a:bodyPr rot="0" spcFirstLastPara="1" vertOverflow="ellipsis" vert="horz" wrap="square" lIns="38100" tIns="19050" rIns="38100" bIns="19050" anchor="ctr" anchorCtr="1">
                    <a:spAutoFit/>
                  </a:bodyPr>
                  <a:lstStyle/>
                  <a:p>
                    <a:pPr>
                      <a:defRPr sz="2600" b="1" i="0" u="none" strike="noStrike" kern="1200" baseline="0">
                        <a:solidFill>
                          <a:srgbClr val="7597E1"/>
                        </a:solidFill>
                        <a:latin typeface="+mn-lt"/>
                        <a:ea typeface="+mn-ea"/>
                        <a:cs typeface="+mn-cs"/>
                      </a:defRPr>
                    </a:pPr>
                    <a:r>
                      <a:rPr lang="en-US" sz="2600" dirty="0">
                        <a:solidFill>
                          <a:srgbClr val="7597E1"/>
                        </a:solidFill>
                      </a:rPr>
                      <a:t>16.7%</a:t>
                    </a:r>
                  </a:p>
                </c:rich>
              </c:tx>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7597E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5D-4147-89F7-783A56474C78}"/>
                </c:ext>
              </c:extLst>
            </c:dLbl>
            <c:dLbl>
              <c:idx val="1"/>
              <c:layout>
                <c:manualLayout>
                  <c:x val="-0.10199916180504043"/>
                  <c:y val="6.3944823444543206E-2"/>
                </c:manualLayout>
              </c:layout>
              <c:tx>
                <c:rich>
                  <a:bodyPr rot="0" spcFirstLastPara="1" vertOverflow="ellipsis" vert="horz" wrap="square" lIns="38100" tIns="19050" rIns="38100" bIns="19050" anchor="ctr" anchorCtr="1">
                    <a:spAutoFit/>
                  </a:bodyPr>
                  <a:lstStyle/>
                  <a:p>
                    <a:pPr>
                      <a:defRPr sz="2600" b="1" i="0" u="none" strike="noStrike" kern="1200" baseline="0">
                        <a:solidFill>
                          <a:srgbClr val="4E72C1"/>
                        </a:solidFill>
                        <a:latin typeface="+mn-lt"/>
                        <a:ea typeface="+mn-ea"/>
                        <a:cs typeface="+mn-cs"/>
                      </a:defRPr>
                    </a:pPr>
                    <a:r>
                      <a:rPr lang="en-US" sz="2600" dirty="0">
                        <a:solidFill>
                          <a:srgbClr val="4E72C1"/>
                        </a:solidFill>
                      </a:rPr>
                      <a:t>83.3%</a:t>
                    </a:r>
                  </a:p>
                </c:rich>
              </c:tx>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4E72C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95D-4147-89F7-783A56474C78}"/>
                </c:ext>
              </c:extLst>
            </c:dLbl>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95A9E3"/>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Reported</c:v>
                </c:pt>
                <c:pt idx="1">
                  <c:v>Not reported</c:v>
                </c:pt>
              </c:strCache>
            </c:strRef>
          </c:cat>
          <c:val>
            <c:numRef>
              <c:f>Sheet1!$B$2:$B$3</c:f>
              <c:numCache>
                <c:formatCode>General</c:formatCode>
                <c:ptCount val="2"/>
                <c:pt idx="0">
                  <c:v>17</c:v>
                </c:pt>
                <c:pt idx="1">
                  <c:v>83</c:v>
                </c:pt>
              </c:numCache>
            </c:numRef>
          </c:val>
          <c:extLst>
            <c:ext xmlns:c16="http://schemas.microsoft.com/office/drawing/2014/chart" uri="{C3380CC4-5D6E-409C-BE32-E72D297353CC}">
              <c16:uniqueId val="{00000004-695D-4147-89F7-783A56474C7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1344489311260379"/>
          <c:y val="0.19950918786725994"/>
          <c:w val="0.86824993517191329"/>
          <c:h val="0.47833180485264315"/>
        </c:manualLayout>
      </c:layout>
      <c:barChart>
        <c:barDir val="col"/>
        <c:grouping val="clustered"/>
        <c:varyColors val="0"/>
        <c:ser>
          <c:idx val="0"/>
          <c:order val="0"/>
          <c:tx>
            <c:strRef>
              <c:f>Sheet1!$B$1</c:f>
              <c:strCache>
                <c:ptCount val="1"/>
                <c:pt idx="0">
                  <c:v>Phase 1 (N=40)</c:v>
                </c:pt>
              </c:strCache>
            </c:strRef>
          </c:tx>
          <c:spPr>
            <a:solidFill>
              <a:srgbClr val="FFC000"/>
            </a:solidFill>
            <a:ln>
              <a:noFill/>
            </a:ln>
            <a:effectLst/>
          </c:spPr>
          <c:invertIfNegative val="0"/>
          <c:dLbls>
            <c:dLbl>
              <c:idx val="0"/>
              <c:layout>
                <c:manualLayout>
                  <c:x val="-3.0864197530864196E-3"/>
                  <c:y val="7.7220160209370966E-3"/>
                </c:manualLayout>
              </c:layout>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FF505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74-AE43-88FD-3148A3DB5B7B}"/>
                </c:ext>
              </c:extLst>
            </c:dLbl>
            <c:dLbl>
              <c:idx val="1"/>
              <c:layout>
                <c:manualLayout>
                  <c:x val="-4.629629629629743E-3"/>
                  <c:y val="-7.4284048790175935E-3"/>
                </c:manualLayout>
              </c:layout>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FF505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74-AE43-88FD-3148A3DB5B7B}"/>
                </c:ext>
              </c:extLst>
            </c:dLbl>
            <c:dLbl>
              <c:idx val="2"/>
              <c:layout>
                <c:manualLayout>
                  <c:x val="-1.5432098765432098E-3"/>
                  <c:y val="4.4095406855626717E-3"/>
                </c:manualLayout>
              </c:layout>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FF505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74-AE43-88FD-3148A3DB5B7B}"/>
                </c:ext>
              </c:extLst>
            </c:dLbl>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ASA</c:v>
                </c:pt>
                <c:pt idx="1">
                  <c:v>P2Y12</c:v>
                </c:pt>
                <c:pt idx="2">
                  <c:v>Comination</c:v>
                </c:pt>
              </c:strCache>
            </c:strRef>
          </c:cat>
          <c:val>
            <c:numRef>
              <c:f>Sheet1!$B$2:$B$4</c:f>
              <c:numCache>
                <c:formatCode>General</c:formatCode>
                <c:ptCount val="3"/>
                <c:pt idx="0">
                  <c:v>40</c:v>
                </c:pt>
                <c:pt idx="1">
                  <c:v>8</c:v>
                </c:pt>
                <c:pt idx="2">
                  <c:v>10</c:v>
                </c:pt>
              </c:numCache>
            </c:numRef>
          </c:val>
          <c:extLst>
            <c:ext xmlns:c16="http://schemas.microsoft.com/office/drawing/2014/chart" uri="{C3380CC4-5D6E-409C-BE32-E72D297353CC}">
              <c16:uniqueId val="{00000003-4674-AE43-88FD-3148A3DB5B7B}"/>
            </c:ext>
          </c:extLst>
        </c:ser>
        <c:ser>
          <c:idx val="1"/>
          <c:order val="1"/>
          <c:tx>
            <c:strRef>
              <c:f>Sheet1!$C$1</c:f>
              <c:strCache>
                <c:ptCount val="1"/>
                <c:pt idx="0">
                  <c:v>Phase 2 (N=12)</c:v>
                </c:pt>
              </c:strCache>
            </c:strRef>
          </c:tx>
          <c:spPr>
            <a:solidFill>
              <a:schemeClr val="accent5"/>
            </a:solidFill>
            <a:ln>
              <a:noFill/>
            </a:ln>
            <a:effectLst/>
          </c:spPr>
          <c:invertIfNegative val="0"/>
          <c:dLbls>
            <c:dLbl>
              <c:idx val="0"/>
              <c:layout>
                <c:manualLayout>
                  <c:x val="-1.5432098765432382E-3"/>
                  <c:y val="7.61733913505508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74-AE43-88FD-3148A3DB5B7B}"/>
                </c:ext>
              </c:extLst>
            </c:dLbl>
            <c:dLbl>
              <c:idx val="1"/>
              <c:layout>
                <c:manualLayout>
                  <c:x val="0"/>
                  <c:y val="1.4278400107299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74-AE43-88FD-3148A3DB5B7B}"/>
                </c:ext>
              </c:extLst>
            </c:dLbl>
            <c:dLbl>
              <c:idx val="2"/>
              <c:layout>
                <c:manualLayout>
                  <c:x val="-1.1316741696017772E-16"/>
                  <c:y val="-1.04999299288197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74-AE43-88FD-3148A3DB5B7B}"/>
                </c:ext>
              </c:extLst>
            </c:dLbl>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FF505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ASA</c:v>
                </c:pt>
                <c:pt idx="1">
                  <c:v>P2Y12</c:v>
                </c:pt>
                <c:pt idx="2">
                  <c:v>Comination</c:v>
                </c:pt>
              </c:strCache>
            </c:strRef>
          </c:cat>
          <c:val>
            <c:numRef>
              <c:f>Sheet1!$C$2:$C$4</c:f>
              <c:numCache>
                <c:formatCode>General</c:formatCode>
                <c:ptCount val="3"/>
                <c:pt idx="0">
                  <c:v>50</c:v>
                </c:pt>
                <c:pt idx="1">
                  <c:v>33</c:v>
                </c:pt>
                <c:pt idx="2">
                  <c:v>17</c:v>
                </c:pt>
              </c:numCache>
            </c:numRef>
          </c:val>
          <c:extLst>
            <c:ext xmlns:c16="http://schemas.microsoft.com/office/drawing/2014/chart" uri="{C3380CC4-5D6E-409C-BE32-E72D297353CC}">
              <c16:uniqueId val="{00000007-4674-AE43-88FD-3148A3DB5B7B}"/>
            </c:ext>
          </c:extLst>
        </c:ser>
        <c:dLbls>
          <c:dLblPos val="ctr"/>
          <c:showLegendKey val="0"/>
          <c:showVal val="1"/>
          <c:showCatName val="0"/>
          <c:showSerName val="0"/>
          <c:showPercent val="0"/>
          <c:showBubbleSize val="0"/>
        </c:dLbls>
        <c:gapWidth val="219"/>
        <c:overlap val="-27"/>
        <c:axId val="786400464"/>
        <c:axId val="786401776"/>
      </c:barChart>
      <c:catAx>
        <c:axId val="786400464"/>
        <c:scaling>
          <c:orientation val="minMax"/>
        </c:scaling>
        <c:delete val="0"/>
        <c:axPos val="b"/>
        <c:title>
          <c:tx>
            <c:rich>
              <a:bodyPr rot="0" spcFirstLastPara="1" vertOverflow="ellipsis" vert="horz" wrap="square" anchor="ctr" anchorCtr="1"/>
              <a:lstStyle/>
              <a:p>
                <a:pPr>
                  <a:defRPr sz="2200" b="1" i="0" u="none" strike="noStrike" kern="1200" baseline="0">
                    <a:solidFill>
                      <a:schemeClr val="tx1">
                        <a:lumMod val="65000"/>
                        <a:lumOff val="35000"/>
                      </a:schemeClr>
                    </a:solidFill>
                    <a:latin typeface="+mn-lt"/>
                    <a:ea typeface="+mn-ea"/>
                    <a:cs typeface="+mn-cs"/>
                  </a:defRPr>
                </a:pPr>
                <a:r>
                  <a:rPr lang="en-US" sz="2200" b="1" dirty="0"/>
                  <a:t>Medication</a:t>
                </a:r>
              </a:p>
            </c:rich>
          </c:tx>
          <c:layout>
            <c:manualLayout>
              <c:xMode val="edge"/>
              <c:yMode val="edge"/>
              <c:x val="0.43864999513949643"/>
              <c:y val="0.81846826631778891"/>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86401776"/>
        <c:crosses val="autoZero"/>
        <c:auto val="1"/>
        <c:lblAlgn val="ctr"/>
        <c:lblOffset val="100"/>
        <c:noMultiLvlLbl val="0"/>
      </c:catAx>
      <c:valAx>
        <c:axId val="78640177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1" i="0" u="none" strike="noStrike" kern="1200" baseline="0">
                    <a:solidFill>
                      <a:schemeClr val="tx1">
                        <a:lumMod val="65000"/>
                        <a:lumOff val="35000"/>
                      </a:schemeClr>
                    </a:solidFill>
                    <a:latin typeface="+mn-lt"/>
                    <a:ea typeface="+mn-ea"/>
                    <a:cs typeface="+mn-cs"/>
                  </a:defRPr>
                </a:pPr>
                <a:r>
                  <a:rPr lang="en-US" sz="2200" b="1" dirty="0"/>
                  <a:t>Percent of Patients</a:t>
                </a:r>
                <a:r>
                  <a:rPr lang="en-US" sz="2200" b="1" baseline="0" dirty="0"/>
                  <a:t> </a:t>
                </a:r>
                <a:endParaRPr lang="en-US" sz="2200" b="1" dirty="0"/>
              </a:p>
            </c:rich>
          </c:tx>
          <c:layout>
            <c:manualLayout>
              <c:xMode val="edge"/>
              <c:yMode val="edge"/>
              <c:x val="4.1666666666666664E-2"/>
              <c:y val="0.11031268608386106"/>
            </c:manualLayout>
          </c:layout>
          <c:overlay val="0"/>
          <c:spPr>
            <a:noFill/>
            <a:ln>
              <a:noFill/>
            </a:ln>
            <a:effectLst/>
          </c:spPr>
          <c:txPr>
            <a:bodyPr rot="-5400000" spcFirstLastPara="1" vertOverflow="ellipsis" vert="horz" wrap="square" anchor="ctr" anchorCtr="1"/>
            <a:lstStyle/>
            <a:p>
              <a:pPr>
                <a:defRPr sz="2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786400464"/>
        <c:crosses val="autoZero"/>
        <c:crossBetween val="between"/>
      </c:valAx>
      <c:spPr>
        <a:noFill/>
        <a:ln>
          <a:noFill/>
        </a:ln>
        <a:effectLst/>
      </c:spPr>
    </c:plotArea>
    <c:legend>
      <c:legendPos val="b"/>
      <c:layout>
        <c:manualLayout>
          <c:xMode val="edge"/>
          <c:yMode val="edge"/>
          <c:x val="0"/>
          <c:y val="0.78066010057764779"/>
          <c:w val="0.23184917857490037"/>
          <c:h val="0.2193398994223522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r>
              <a:rPr lang="en-US" sz="2400" dirty="0"/>
              <a:t>VA ADERS</a:t>
            </a:r>
          </a:p>
        </c:rich>
      </c:tx>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Completed</c:v>
                </c:pt>
              </c:strCache>
            </c:strRef>
          </c:tx>
          <c:spPr>
            <a:solidFill>
              <a:srgbClr val="FFC000"/>
            </a:solidFill>
            <a:ln>
              <a:noFill/>
            </a:ln>
            <a:effectLst/>
          </c:spPr>
          <c:invertIfNegative val="0"/>
          <c:dLbls>
            <c:dLbl>
              <c:idx val="0"/>
              <c:layout>
                <c:manualLayout>
                  <c:x val="-1.5692337271080306E-3"/>
                  <c:y val="-8.7437770004880955E-2"/>
                </c:manualLayout>
              </c:layout>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FFC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80-334E-B974-B4026D593095}"/>
                </c:ext>
              </c:extLst>
            </c:dLbl>
            <c:dLbl>
              <c:idx val="1"/>
              <c:layout>
                <c:manualLayout>
                  <c:x val="-7.8461686355401541E-3"/>
                  <c:y val="-8.766947910205615E-2"/>
                </c:manualLayout>
              </c:layout>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FFC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80-334E-B974-B4026D593095}"/>
                </c:ext>
              </c:extLst>
            </c:dLbl>
            <c:dLbl>
              <c:idx val="2"/>
              <c:layout>
                <c:manualLayout>
                  <c:x val="-1.5692337271080306E-3"/>
                  <c:y val="-8.2089848757533154E-2"/>
                </c:manualLayout>
              </c:layout>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FFC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80-334E-B974-B4026D593095}"/>
                </c:ext>
              </c:extLst>
            </c:dLbl>
            <c:spPr>
              <a:noFill/>
              <a:ln>
                <a:noFill/>
              </a:ln>
              <a:effectLst/>
            </c:spPr>
            <c:txPr>
              <a:bodyPr rot="0" spcFirstLastPara="1" vertOverflow="ellipsis" vert="horz" wrap="square" lIns="38100" tIns="19050" rIns="38100" bIns="19050" anchor="ctr" anchorCtr="1">
                <a:spAutoFit/>
              </a:bodyPr>
              <a:lstStyle/>
              <a:p>
                <a:pPr>
                  <a:defRPr sz="2600" b="0" i="0" u="none" strike="noStrike" kern="1200" baseline="0">
                    <a:solidFill>
                      <a:srgbClr val="FFC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Phase 1 (N=40)</c:v>
                </c:pt>
                <c:pt idx="1">
                  <c:v>Phase 2 (N=12)</c:v>
                </c:pt>
                <c:pt idx="2">
                  <c:v>Phase 3 (N=37)</c:v>
                </c:pt>
              </c:strCache>
            </c:strRef>
          </c:cat>
          <c:val>
            <c:numRef>
              <c:f>Sheet1!$B$2:$B$4</c:f>
              <c:numCache>
                <c:formatCode>General</c:formatCode>
                <c:ptCount val="3"/>
                <c:pt idx="0">
                  <c:v>12.5</c:v>
                </c:pt>
                <c:pt idx="1">
                  <c:v>16.7</c:v>
                </c:pt>
                <c:pt idx="2">
                  <c:v>18.899999999999999</c:v>
                </c:pt>
              </c:numCache>
            </c:numRef>
          </c:val>
          <c:extLst>
            <c:ext xmlns:c16="http://schemas.microsoft.com/office/drawing/2014/chart" uri="{C3380CC4-5D6E-409C-BE32-E72D297353CC}">
              <c16:uniqueId val="{00000003-2B80-334E-B974-B4026D593095}"/>
            </c:ext>
          </c:extLst>
        </c:ser>
        <c:ser>
          <c:idx val="1"/>
          <c:order val="1"/>
          <c:tx>
            <c:strRef>
              <c:f>Sheet1!$C$1</c:f>
              <c:strCache>
                <c:ptCount val="1"/>
                <c:pt idx="0">
                  <c:v>Total</c:v>
                </c:pt>
              </c:strCache>
            </c:strRef>
          </c:tx>
          <c:spPr>
            <a:solidFill>
              <a:schemeClr val="accent3"/>
            </a:solidFill>
            <a:ln>
              <a:noFill/>
            </a:ln>
            <a:effectLst/>
          </c:spPr>
          <c:invertIfNegative val="0"/>
          <c:dLbls>
            <c:delete val="1"/>
          </c:dLbls>
          <c:cat>
            <c:strRef>
              <c:f>Sheet1!$A$2:$A$4</c:f>
              <c:strCache>
                <c:ptCount val="3"/>
                <c:pt idx="0">
                  <c:v>Phase 1 (N=40)</c:v>
                </c:pt>
                <c:pt idx="1">
                  <c:v>Phase 2 (N=12)</c:v>
                </c:pt>
                <c:pt idx="2">
                  <c:v>Phase 3 (N=37)</c:v>
                </c:pt>
              </c:strCache>
            </c:strRef>
          </c:cat>
          <c:val>
            <c:numRef>
              <c:f>Sheet1!$C$2:$C$4</c:f>
              <c:numCache>
                <c:formatCode>General</c:formatCode>
                <c:ptCount val="3"/>
                <c:pt idx="0">
                  <c:v>100</c:v>
                </c:pt>
                <c:pt idx="1">
                  <c:v>100</c:v>
                </c:pt>
                <c:pt idx="2">
                  <c:v>100</c:v>
                </c:pt>
              </c:numCache>
            </c:numRef>
          </c:val>
          <c:extLst>
            <c:ext xmlns:c16="http://schemas.microsoft.com/office/drawing/2014/chart" uri="{C3380CC4-5D6E-409C-BE32-E72D297353CC}">
              <c16:uniqueId val="{00000004-2B80-334E-B974-B4026D593095}"/>
            </c:ext>
          </c:extLst>
        </c:ser>
        <c:dLbls>
          <c:dLblPos val="inEnd"/>
          <c:showLegendKey val="0"/>
          <c:showVal val="1"/>
          <c:showCatName val="0"/>
          <c:showSerName val="0"/>
          <c:showPercent val="0"/>
          <c:showBubbleSize val="0"/>
        </c:dLbls>
        <c:gapWidth val="79"/>
        <c:overlap val="100"/>
        <c:axId val="786422112"/>
        <c:axId val="786422768"/>
      </c:barChart>
      <c:catAx>
        <c:axId val="7864221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sz="2200" b="1" dirty="0"/>
                  <a:t>Phases</a:t>
                </a:r>
              </a:p>
            </c:rich>
          </c:tx>
          <c:layout>
            <c:manualLayout>
              <c:xMode val="edge"/>
              <c:yMode val="edge"/>
              <c:x val="0.44494411427382413"/>
              <c:y val="0.92651622026417346"/>
            </c:manualLayout>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786422768"/>
        <c:crosses val="autoZero"/>
        <c:auto val="1"/>
        <c:lblAlgn val="ctr"/>
        <c:lblOffset val="100"/>
        <c:noMultiLvlLbl val="0"/>
      </c:catAx>
      <c:valAx>
        <c:axId val="786422768"/>
        <c:scaling>
          <c:orientation val="minMax"/>
        </c:scaling>
        <c:delete val="1"/>
        <c:axPos val="l"/>
        <c:title>
          <c:tx>
            <c:rich>
              <a:bodyPr rot="-540000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sz="2200" b="1" dirty="0"/>
                  <a:t>Percent of ADEs</a:t>
                </a:r>
              </a:p>
            </c:rich>
          </c:tx>
          <c:layout>
            <c:manualLayout>
              <c:xMode val="edge"/>
              <c:yMode val="edge"/>
              <c:x val="4.7077011813240919E-3"/>
              <c:y val="0.28948998485525917"/>
            </c:manualLayout>
          </c:layout>
          <c:overlay val="0"/>
          <c:spPr>
            <a:noFill/>
            <a:ln>
              <a:noFill/>
            </a:ln>
            <a:effectLst/>
          </c:spPr>
          <c:txPr>
            <a:bodyPr rot="-540000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786422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Phase 1 (N=40)</c:v>
                </c:pt>
              </c:strCache>
            </c:strRef>
          </c:tx>
          <c:spPr>
            <a:solidFill>
              <a:srgbClr val="FFC000"/>
            </a:solidFill>
            <a:ln>
              <a:noFill/>
            </a:ln>
            <a:effectLst/>
          </c:spPr>
          <c:invertIfNegative val="0"/>
          <c:dLbls>
            <c:dLbl>
              <c:idx val="0"/>
              <c:layout>
                <c:manualLayout>
                  <c:x val="-3.0864197530864196E-3"/>
                  <c:y val="7.7220160209370966E-3"/>
                </c:manualLayout>
              </c:layout>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FF505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61-3E47-8FAE-E0E02452D8F4}"/>
                </c:ext>
              </c:extLst>
            </c:dLbl>
            <c:dLbl>
              <c:idx val="1"/>
              <c:layout>
                <c:manualLayout>
                  <c:x val="-4.629629629629743E-3"/>
                  <c:y val="-7.4284048790175935E-3"/>
                </c:manualLayout>
              </c:layout>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FF505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61-3E47-8FAE-E0E02452D8F4}"/>
                </c:ext>
              </c:extLst>
            </c:dLbl>
            <c:dLbl>
              <c:idx val="2"/>
              <c:layout>
                <c:manualLayout>
                  <c:x val="-1.5432098765432098E-3"/>
                  <c:y val="4.4095406855626717E-3"/>
                </c:manualLayout>
              </c:layout>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FF505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61-3E47-8FAE-E0E02452D8F4}"/>
                </c:ext>
              </c:extLst>
            </c:dLbl>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ASA</c:v>
                </c:pt>
                <c:pt idx="1">
                  <c:v>P2Y12</c:v>
                </c:pt>
                <c:pt idx="2">
                  <c:v>Combination</c:v>
                </c:pt>
              </c:strCache>
            </c:strRef>
          </c:cat>
          <c:val>
            <c:numRef>
              <c:f>Sheet1!$B$2:$B$4</c:f>
              <c:numCache>
                <c:formatCode>General</c:formatCode>
                <c:ptCount val="3"/>
                <c:pt idx="0">
                  <c:v>40</c:v>
                </c:pt>
                <c:pt idx="1">
                  <c:v>8</c:v>
                </c:pt>
                <c:pt idx="2">
                  <c:v>10</c:v>
                </c:pt>
              </c:numCache>
            </c:numRef>
          </c:val>
          <c:extLst>
            <c:ext xmlns:c16="http://schemas.microsoft.com/office/drawing/2014/chart" uri="{C3380CC4-5D6E-409C-BE32-E72D297353CC}">
              <c16:uniqueId val="{00000003-1761-3E47-8FAE-E0E02452D8F4}"/>
            </c:ext>
          </c:extLst>
        </c:ser>
        <c:ser>
          <c:idx val="1"/>
          <c:order val="1"/>
          <c:tx>
            <c:strRef>
              <c:f>Sheet1!$C$1</c:f>
              <c:strCache>
                <c:ptCount val="1"/>
                <c:pt idx="0">
                  <c:v>Phase 2 (N=12)</c:v>
                </c:pt>
              </c:strCache>
            </c:strRef>
          </c:tx>
          <c:spPr>
            <a:solidFill>
              <a:schemeClr val="accent5"/>
            </a:solidFill>
            <a:ln>
              <a:noFill/>
            </a:ln>
            <a:effectLst/>
          </c:spPr>
          <c:invertIfNegative val="0"/>
          <c:dLbls>
            <c:dLbl>
              <c:idx val="0"/>
              <c:layout>
                <c:manualLayout>
                  <c:x val="-1.5432098765432382E-3"/>
                  <c:y val="7.61733913505508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61-3E47-8FAE-E0E02452D8F4}"/>
                </c:ext>
              </c:extLst>
            </c:dLbl>
            <c:dLbl>
              <c:idx val="1"/>
              <c:layout>
                <c:manualLayout>
                  <c:x val="0"/>
                  <c:y val="1.4278400107299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61-3E47-8FAE-E0E02452D8F4}"/>
                </c:ext>
              </c:extLst>
            </c:dLbl>
            <c:dLbl>
              <c:idx val="2"/>
              <c:layout>
                <c:manualLayout>
                  <c:x val="-1.1316741696017772E-16"/>
                  <c:y val="-1.04999299288197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61-3E47-8FAE-E0E02452D8F4}"/>
                </c:ext>
              </c:extLst>
            </c:dLbl>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FF505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ASA</c:v>
                </c:pt>
                <c:pt idx="1">
                  <c:v>P2Y12</c:v>
                </c:pt>
                <c:pt idx="2">
                  <c:v>Combination</c:v>
                </c:pt>
              </c:strCache>
            </c:strRef>
          </c:cat>
          <c:val>
            <c:numRef>
              <c:f>Sheet1!$C$2:$C$4</c:f>
              <c:numCache>
                <c:formatCode>General</c:formatCode>
                <c:ptCount val="3"/>
                <c:pt idx="0">
                  <c:v>50</c:v>
                </c:pt>
                <c:pt idx="1">
                  <c:v>33</c:v>
                </c:pt>
                <c:pt idx="2">
                  <c:v>17</c:v>
                </c:pt>
              </c:numCache>
            </c:numRef>
          </c:val>
          <c:extLst>
            <c:ext xmlns:c16="http://schemas.microsoft.com/office/drawing/2014/chart" uri="{C3380CC4-5D6E-409C-BE32-E72D297353CC}">
              <c16:uniqueId val="{00000007-1761-3E47-8FAE-E0E02452D8F4}"/>
            </c:ext>
          </c:extLst>
        </c:ser>
        <c:ser>
          <c:idx val="2"/>
          <c:order val="2"/>
          <c:tx>
            <c:strRef>
              <c:f>Sheet1!$D$1</c:f>
              <c:strCache>
                <c:ptCount val="1"/>
                <c:pt idx="0">
                  <c:v>Phase 3 (N=37)</c:v>
                </c:pt>
              </c:strCache>
            </c:strRef>
          </c:tx>
          <c:spPr>
            <a:solidFill>
              <a:schemeClr val="accent4">
                <a:shade val="65000"/>
              </a:schemeClr>
            </a:solidFill>
            <a:ln>
              <a:noFill/>
            </a:ln>
            <a:effectLst/>
          </c:spPr>
          <c:invertIfNegative val="0"/>
          <c:dLbls>
            <c:dLbl>
              <c:idx val="0"/>
              <c:layout>
                <c:manualLayout>
                  <c:x val="0"/>
                  <c:y val="2.0808129943183876E-3"/>
                </c:manualLayout>
              </c:layout>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FF505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61-3E47-8FAE-E0E02452D8F4}"/>
                </c:ext>
              </c:extLst>
            </c:dLbl>
            <c:dLbl>
              <c:idx val="1"/>
              <c:layout>
                <c:manualLayout>
                  <c:x val="-1.5432098765432098E-3"/>
                  <c:y val="3.490662477871693E-3"/>
                </c:manualLayout>
              </c:layout>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FF505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61-3E47-8FAE-E0E02452D8F4}"/>
                </c:ext>
              </c:extLst>
            </c:dLbl>
            <c:dLbl>
              <c:idx val="2"/>
              <c:layout>
                <c:manualLayout>
                  <c:x val="-1.5432098765432098E-3"/>
                  <c:y val="9.8690743640073141E-3"/>
                </c:manualLayout>
              </c:layout>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FF505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761-3E47-8FAE-E0E02452D8F4}"/>
                </c:ext>
              </c:extLst>
            </c:dLbl>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ASA</c:v>
                </c:pt>
                <c:pt idx="1">
                  <c:v>P2Y12</c:v>
                </c:pt>
                <c:pt idx="2">
                  <c:v>Combination</c:v>
                </c:pt>
              </c:strCache>
            </c:strRef>
          </c:cat>
          <c:val>
            <c:numRef>
              <c:f>Sheet1!$D$2:$D$4</c:f>
              <c:numCache>
                <c:formatCode>General</c:formatCode>
                <c:ptCount val="3"/>
                <c:pt idx="0">
                  <c:v>54</c:v>
                </c:pt>
                <c:pt idx="1">
                  <c:v>8</c:v>
                </c:pt>
                <c:pt idx="2">
                  <c:v>5</c:v>
                </c:pt>
              </c:numCache>
            </c:numRef>
          </c:val>
          <c:extLst>
            <c:ext xmlns:c16="http://schemas.microsoft.com/office/drawing/2014/chart" uri="{C3380CC4-5D6E-409C-BE32-E72D297353CC}">
              <c16:uniqueId val="{0000000B-1761-3E47-8FAE-E0E02452D8F4}"/>
            </c:ext>
          </c:extLst>
        </c:ser>
        <c:dLbls>
          <c:dLblPos val="ctr"/>
          <c:showLegendKey val="0"/>
          <c:showVal val="1"/>
          <c:showCatName val="0"/>
          <c:showSerName val="0"/>
          <c:showPercent val="0"/>
          <c:showBubbleSize val="0"/>
        </c:dLbls>
        <c:gapWidth val="219"/>
        <c:overlap val="-27"/>
        <c:axId val="786400464"/>
        <c:axId val="786401776"/>
      </c:barChart>
      <c:catAx>
        <c:axId val="786400464"/>
        <c:scaling>
          <c:orientation val="minMax"/>
        </c:scaling>
        <c:delete val="0"/>
        <c:axPos val="b"/>
        <c:title>
          <c:tx>
            <c:rich>
              <a:bodyPr rot="0" spcFirstLastPara="1" vertOverflow="ellipsis" vert="horz" wrap="square" anchor="ctr" anchorCtr="1"/>
              <a:lstStyle/>
              <a:p>
                <a:pPr>
                  <a:defRPr sz="2200" b="1" i="0" u="none" strike="noStrike" kern="1200" baseline="0">
                    <a:solidFill>
                      <a:schemeClr val="tx1">
                        <a:lumMod val="65000"/>
                        <a:lumOff val="35000"/>
                      </a:schemeClr>
                    </a:solidFill>
                    <a:latin typeface="+mn-lt"/>
                    <a:ea typeface="+mn-ea"/>
                    <a:cs typeface="+mn-cs"/>
                  </a:defRPr>
                </a:pPr>
                <a:r>
                  <a:rPr lang="en-US" sz="2200" b="1" dirty="0"/>
                  <a:t>Medication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86401776"/>
        <c:crosses val="autoZero"/>
        <c:auto val="1"/>
        <c:lblAlgn val="ctr"/>
        <c:lblOffset val="100"/>
        <c:noMultiLvlLbl val="0"/>
      </c:catAx>
      <c:valAx>
        <c:axId val="78640177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1" i="0" u="none" strike="noStrike" kern="1200" baseline="0">
                    <a:solidFill>
                      <a:schemeClr val="tx1">
                        <a:lumMod val="65000"/>
                        <a:lumOff val="35000"/>
                      </a:schemeClr>
                    </a:solidFill>
                    <a:latin typeface="+mn-lt"/>
                    <a:ea typeface="+mn-ea"/>
                    <a:cs typeface="+mn-cs"/>
                  </a:defRPr>
                </a:pPr>
                <a:r>
                  <a:rPr lang="en-US" sz="2200" b="1" dirty="0"/>
                  <a:t>Percent of Patients</a:t>
                </a:r>
                <a:r>
                  <a:rPr lang="en-US" sz="2200" b="1" baseline="0" dirty="0"/>
                  <a:t> </a:t>
                </a:r>
                <a:endParaRPr lang="en-US" sz="2200" b="1" dirty="0"/>
              </a:p>
            </c:rich>
          </c:tx>
          <c:layout>
            <c:manualLayout>
              <c:xMode val="edge"/>
              <c:yMode val="edge"/>
              <c:x val="3.0864197530864196E-3"/>
              <c:y val="0.19311316366650244"/>
            </c:manualLayout>
          </c:layout>
          <c:overlay val="0"/>
          <c:spPr>
            <a:noFill/>
            <a:ln>
              <a:noFill/>
            </a:ln>
            <a:effectLst/>
          </c:spPr>
          <c:txPr>
            <a:bodyPr rot="-5400000" spcFirstLastPara="1" vertOverflow="ellipsis" vert="horz" wrap="square" anchor="ctr" anchorCtr="1"/>
            <a:lstStyle/>
            <a:p>
              <a:pPr>
                <a:defRPr sz="2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786400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Reversed" id="24">
  <a:schemeClr val="accent4"/>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484A682B-60B7-244F-AF8C-16AA5F067F6C}" type="datetimeFigureOut">
              <a:rPr lang="en-US" smtClean="0"/>
              <a:t>1/20/2021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6B285591-F2ED-7B4B-AAEB-54F8DF9914E5}" type="slidenum">
              <a:rPr lang="en-US" smtClean="0"/>
              <a:t>‹#›</a:t>
            </a:fld>
            <a:endParaRPr lang="en-US"/>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42C0177D-0B34-354A-A985-A7708375935C}" type="datetimeFigureOut">
              <a:rPr lang="en-US" smtClean="0"/>
              <a:t>1/20/2021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DFD3E557-29CA-2942-B5B0-BBAE067F5736}" type="slidenum">
              <a:rPr lang="en-US" smtClean="0"/>
              <a:t>‹#›</a:t>
            </a:fld>
            <a:endParaRPr lang="en-US"/>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b="0" dirty="0"/>
              <a:t>Welcome. Today I am sharing a quality improvement project related to the anticoagulation adverse events. </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800" b="0" dirty="0"/>
          </a:p>
          <a:p>
            <a:endParaRPr lang="en-US" sz="800" dirty="0"/>
          </a:p>
          <a:p>
            <a:endParaRPr lang="en-US" sz="800" dirty="0"/>
          </a:p>
          <a:p>
            <a:endParaRPr lang="en-US" sz="800" dirty="0"/>
          </a:p>
        </p:txBody>
      </p:sp>
      <p:sp>
        <p:nvSpPr>
          <p:cNvPr id="4" name="Slide Number Placeholder 3"/>
          <p:cNvSpPr>
            <a:spLocks noGrp="1"/>
          </p:cNvSpPr>
          <p:nvPr>
            <p:ph type="sldNum" sz="quarter" idx="5"/>
          </p:nvPr>
        </p:nvSpPr>
        <p:spPr/>
        <p:txBody>
          <a:bodyPr/>
          <a:lstStyle/>
          <a:p>
            <a:fld id="{DFD3E557-29CA-2942-B5B0-BBAE067F5736}" type="slidenum">
              <a:rPr lang="en-US" smtClean="0"/>
              <a:t>0</a:t>
            </a:fld>
            <a:endParaRPr lang="en-US"/>
          </a:p>
        </p:txBody>
      </p:sp>
    </p:spTree>
    <p:extLst>
      <p:ext uri="{BB962C8B-B14F-4D97-AF65-F5344CB8AC3E}">
        <p14:creationId xmlns:p14="http://schemas.microsoft.com/office/powerpoint/2010/main" val="351475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strike="noStrike" dirty="0"/>
              <a:t>This phase was conducted to assess patterns seen in therapy and assess the utilization of the surveillance report longitudinally</a:t>
            </a:r>
            <a:r>
              <a:rPr lang="en-US" dirty="0"/>
              <a:t>. The goal was to heighten awareness of hemorrhagic events related to anticoagulants including increased documentation of assessments and reporting of such events.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i="1" dirty="0"/>
              <a:t>This was a quality improvement project. </a:t>
            </a:r>
          </a:p>
          <a:p>
            <a:r>
              <a:rPr lang="en-US" i="1" dirty="0"/>
              <a:t>This retrospective electronic chart review included patients populated in the VHA surveillance report from Dec. 1 2019 to Apr 1 2020.</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latin typeface="Tahoma" panose="020B0604030504040204" pitchFamily="34" charset="0"/>
                <a:ea typeface="Tahoma" panose="020B0604030504040204" pitchFamily="34" charset="0"/>
              </a:rPr>
              <a:t>Collect: anticoagulant drug name and appropriate dose, indication, documented VA ADERS, date and type of event, concomitant medications and their indications, INR value if applicable, therapy changes, and number of days until follow up. This data will be compared to the previous medication use evaluation of December 18, 2018 to April 13, 2019 to  any changes seen in the number of days to follow up with a provider and laboratory tests, number of VA ADERS completed, and changes in drug therapy. </a:t>
            </a:r>
            <a:endParaRPr lang="en-US" sz="1400" i="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D3E557-29CA-2942-B5B0-BBAE067F5736}" type="slidenum">
              <a:rPr lang="en-US" smtClean="0"/>
              <a:t>9</a:t>
            </a:fld>
            <a:endParaRPr lang="en-US"/>
          </a:p>
        </p:txBody>
      </p:sp>
    </p:spTree>
    <p:extLst>
      <p:ext uri="{BB962C8B-B14F-4D97-AF65-F5344CB8AC3E}">
        <p14:creationId xmlns:p14="http://schemas.microsoft.com/office/powerpoint/2010/main" val="3105881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rPr>
              <a:t>There were several quality measures performed at phase 3.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rPr>
              <a:t>Inpatient and outpatient documentation changes occurred that</a:t>
            </a:r>
            <a:r>
              <a:rPr lang="en-US" sz="1200" b="0" i="0" u="none" strike="noStrike" kern="1200" dirty="0">
                <a:solidFill>
                  <a:schemeClr val="tx1"/>
                </a:solidFill>
                <a:effectLst/>
                <a:latin typeface="+mn-lt"/>
                <a:ea typeface="+mn-ea"/>
                <a:cs typeface="+mn-cs"/>
              </a:rPr>
              <a:t> included specific information related to anticoagulation events and reminders to complete a VADERS report.  The documents were designed to enhance transition of care between inpatient and outpatient and provide in-depth assessment of the patient’s risk for clotting and bleeding. </a:t>
            </a:r>
            <a:endParaRPr lang="en-US" sz="1200" b="0" kern="1200"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bg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bg1"/>
                </a:solidFill>
                <a:effectLst/>
                <a:latin typeface="+mn-lt"/>
                <a:ea typeface="+mn-ea"/>
                <a:cs typeface="+mn-cs"/>
              </a:rPr>
              <a:t>Education sessions included AC </a:t>
            </a:r>
            <a:r>
              <a:rPr lang="en-US" sz="1200" b="0" i="0" u="none" strike="noStrike" kern="1200" dirty="0">
                <a:solidFill>
                  <a:schemeClr val="tx1"/>
                </a:solidFill>
                <a:effectLst/>
                <a:latin typeface="+mn-lt"/>
                <a:ea typeface="+mn-ea"/>
                <a:cs typeface="+mn-cs"/>
              </a:rPr>
              <a:t>dosing, concomitant medication recommendations, and the new documentation pieces. </a:t>
            </a:r>
            <a:endParaRPr lang="en-US" sz="1200" b="0" kern="1200"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rPr>
              <a:t>outpatient note templates and educational sessions for pharmacists.</a:t>
            </a:r>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10</a:t>
            </a:fld>
            <a:endParaRPr lang="en-US"/>
          </a:p>
        </p:txBody>
      </p:sp>
    </p:spTree>
    <p:extLst>
      <p:ext uri="{BB962C8B-B14F-4D97-AF65-F5344CB8AC3E}">
        <p14:creationId xmlns:p14="http://schemas.microsoft.com/office/powerpoint/2010/main" val="835569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37 patients who developed an ADE within this timeframe. A majority of the population were taking anticoagulation for atrial fibrillation, of those apixaban and warfarin were the most popular agents. </a:t>
            </a:r>
          </a:p>
          <a:p>
            <a:endParaRPr lang="en-US" dirty="0"/>
          </a:p>
          <a:p>
            <a:r>
              <a:rPr lang="en-US" i="1" dirty="0"/>
              <a:t>May-</a:t>
            </a:r>
            <a:r>
              <a:rPr lang="en-US" i="1" dirty="0" err="1"/>
              <a:t>Thurner</a:t>
            </a:r>
            <a:r>
              <a:rPr lang="en-US" i="1" dirty="0"/>
              <a:t> syndrome, also known as iliac vein compression syndrome, affects two blood vessels in the legs increasing the risk of DVT (deep vein thrombosis) development in the legs</a:t>
            </a:r>
          </a:p>
        </p:txBody>
      </p:sp>
      <p:sp>
        <p:nvSpPr>
          <p:cNvPr id="4" name="Slide Number Placeholder 3"/>
          <p:cNvSpPr>
            <a:spLocks noGrp="1"/>
          </p:cNvSpPr>
          <p:nvPr>
            <p:ph type="sldNum" sz="quarter" idx="5"/>
          </p:nvPr>
        </p:nvSpPr>
        <p:spPr/>
        <p:txBody>
          <a:bodyPr/>
          <a:lstStyle/>
          <a:p>
            <a:fld id="{DFD3E557-29CA-2942-B5B0-BBAE067F5736}" type="slidenum">
              <a:rPr lang="en-US" smtClean="0"/>
              <a:t>11</a:t>
            </a:fld>
            <a:endParaRPr lang="en-US"/>
          </a:p>
        </p:txBody>
      </p:sp>
    </p:spTree>
    <p:extLst>
      <p:ext uri="{BB962C8B-B14F-4D97-AF65-F5344CB8AC3E}">
        <p14:creationId xmlns:p14="http://schemas.microsoft.com/office/powerpoint/2010/main" val="4196300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12</a:t>
            </a:fld>
            <a:endParaRPr lang="en-US"/>
          </a:p>
        </p:txBody>
      </p:sp>
    </p:spTree>
    <p:extLst>
      <p:ext uri="{BB962C8B-B14F-4D97-AF65-F5344CB8AC3E}">
        <p14:creationId xmlns:p14="http://schemas.microsoft.com/office/powerpoint/2010/main" val="1230316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strike="noStrike" dirty="0"/>
              <a:t>This graph reflects the % of VA ADERS reports completed and not completed in each phase. As indicated by the purple bar, a majority of bleeding events were not being reported. Although documentation including reminders to complete ADE reporting, the amount reported from Phase 1 to 3 did not change. While these reminders are included in inpatient and outpatient templates, there is likely a great barrier to completing such reports, not related to forgetfulness, but more so confusion of duties between providers. </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13</a:t>
            </a:fld>
            <a:endParaRPr lang="en-US"/>
          </a:p>
        </p:txBody>
      </p:sp>
    </p:spTree>
    <p:extLst>
      <p:ext uri="{BB962C8B-B14F-4D97-AF65-F5344CB8AC3E}">
        <p14:creationId xmlns:p14="http://schemas.microsoft.com/office/powerpoint/2010/main" val="1041306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14</a:t>
            </a:fld>
            <a:endParaRPr lang="en-US"/>
          </a:p>
        </p:txBody>
      </p:sp>
    </p:spTree>
    <p:extLst>
      <p:ext uri="{BB962C8B-B14F-4D97-AF65-F5344CB8AC3E}">
        <p14:creationId xmlns:p14="http://schemas.microsoft.com/office/powerpoint/2010/main" val="3738975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trike="noStrike" dirty="0"/>
              <a:t>This graph shows the amount of cases with concomitant medications between all 3 phases. The x axis showing the medication prescribed with anticoagulation and the y axis showing the number of cases. </a:t>
            </a:r>
          </a:p>
          <a:p>
            <a:r>
              <a:rPr lang="en-US" sz="1200" strike="noStrike" dirty="0"/>
              <a:t>Although, documentation of modifiable risk factors became more systematic in Phase 3, the overall amount of patients on concomitant medications did not decrease from Phase 1 to 3; however, the amount of triple therapy did decrease!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strike="noStrike" dirty="0"/>
              <a:t>Of those concomitant medication cases, 5 cases included aspirin use without an indication and were still continued at discharge.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strike="noStrik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strike="noStrike" dirty="0"/>
              <a:t>Two patients were receiving triple therapy at the time of the event. The first patient was taking dual antiplatelet therapy after stent placement in 2010. Based on the AUGUSTUS trial, the first patient was an excellent reflection of the bleeding risk with triple therapy. At discharge, both ASA and clopidogrel were discontinued while rivaroxaban was continued for AF. The second patient is another mirror of the AUGUSTUS trial in which he had been receiving triple therapy for stent placement and AF. This patient continued clopidogrel and rivaroxaban while aspirin was discontinued  </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15</a:t>
            </a:fld>
            <a:endParaRPr lang="en-US"/>
          </a:p>
        </p:txBody>
      </p:sp>
    </p:spTree>
    <p:extLst>
      <p:ext uri="{BB962C8B-B14F-4D97-AF65-F5344CB8AC3E}">
        <p14:creationId xmlns:p14="http://schemas.microsoft.com/office/powerpoint/2010/main" val="136994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16</a:t>
            </a:fld>
            <a:endParaRPr lang="en-US"/>
          </a:p>
        </p:txBody>
      </p:sp>
    </p:spTree>
    <p:extLst>
      <p:ext uri="{BB962C8B-B14F-4D97-AF65-F5344CB8AC3E}">
        <p14:creationId xmlns:p14="http://schemas.microsoft.com/office/powerpoint/2010/main" val="2440136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defTabSz="1155700">
              <a:lnSpc>
                <a:spcPct val="90000"/>
              </a:lnSpc>
              <a:spcBef>
                <a:spcPct val="0"/>
              </a:spcBef>
              <a:spcAft>
                <a:spcPct val="15000"/>
              </a:spcAft>
              <a:buNone/>
            </a:pPr>
            <a:r>
              <a:rPr lang="en-US" sz="2600" kern="1200" dirty="0"/>
              <a:t>From chart review, 8 patients were smoking and 6 had uncontrolled hypertension at the time of the event. 6 patients in total were identified by an AC pharmacist to their Primary care pharmacist was referred for such conditions to decrease the risk of AC-related events in the future. </a:t>
            </a:r>
            <a:endParaRPr lang="en-US" sz="2400" kern="1200" dirty="0"/>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17</a:t>
            </a:fld>
            <a:endParaRPr lang="en-US"/>
          </a:p>
        </p:txBody>
      </p:sp>
    </p:spTree>
    <p:extLst>
      <p:ext uri="{BB962C8B-B14F-4D97-AF65-F5344CB8AC3E}">
        <p14:creationId xmlns:p14="http://schemas.microsoft.com/office/powerpoint/2010/main" val="182736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With the number of prescribed ACs increasing, systematic approaches were identified to help manage these adverse events and potentially reduce the amount of ADEs in the future. </a:t>
            </a:r>
            <a:r>
              <a:rPr lang="en-US" sz="1200" b="0" kern="1200" dirty="0">
                <a:solidFill>
                  <a:schemeClr val="bg1"/>
                </a:solidFill>
                <a:effectLst/>
                <a:latin typeface="+mn-lt"/>
                <a:ea typeface="+mn-ea"/>
                <a:cs typeface="+mn-cs"/>
              </a:rPr>
              <a:t>The u</a:t>
            </a:r>
            <a:r>
              <a:rPr lang="en-US" sz="1200" b="0" kern="1200" dirty="0">
                <a:solidFill>
                  <a:schemeClr val="bg1"/>
                </a:solidFill>
              </a:rPr>
              <a:t>tilization and education of such documentation changes provided heightened communication between various healthcare professionals.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dirty="0">
              <a:solidFill>
                <a:schemeClr val="bg1"/>
              </a:solidFill>
            </a:endParaRPr>
          </a:p>
          <a:p>
            <a:r>
              <a:rPr lang="en-US" dirty="0"/>
              <a:t>The primary objective of this project was achieved as high-risk assessments have increased in a systematic documentation process. These assessments include duration and dose of anticoagulation, evaluation of concomitant medications and other risk factors, and follow-up action needed. </a:t>
            </a:r>
          </a:p>
          <a:p>
            <a:endParaRPr lang="en-US" dirty="0"/>
          </a:p>
          <a:p>
            <a:r>
              <a:rPr lang="en-US" dirty="0"/>
              <a:t>Triple therapy had decreased by 50% from Phase 1. </a:t>
            </a:r>
          </a:p>
          <a:p>
            <a:endParaRPr lang="en-US" dirty="0"/>
          </a:p>
          <a:p>
            <a:r>
              <a:rPr lang="en-US" dirty="0"/>
              <a:t>There was an increase in awareness of contributing factors through documentation and educational sessions noted by the interventions made after the event with referrals for modifiable risk factors increased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Although documentation increased, VA ADERS reporting was unchanged between the several phases, which comes into question what the true barriers are to completion.</a:t>
            </a:r>
          </a:p>
          <a:p>
            <a:endParaRPr lang="en-US" dirty="0"/>
          </a:p>
        </p:txBody>
      </p:sp>
      <p:sp>
        <p:nvSpPr>
          <p:cNvPr id="4" name="Slide Number Placeholder 3"/>
          <p:cNvSpPr>
            <a:spLocks noGrp="1"/>
          </p:cNvSpPr>
          <p:nvPr>
            <p:ph type="sldNum" sz="quarter" idx="5"/>
          </p:nvPr>
        </p:nvSpPr>
        <p:spPr/>
        <p:txBody>
          <a:bodyPr/>
          <a:lstStyle/>
          <a:p>
            <a:fld id="{952C49C0-9C64-8F4A-83F0-5701E513B519}" type="slidenum">
              <a:rPr lang="en-US" smtClean="0"/>
              <a:t>18</a:t>
            </a:fld>
            <a:endParaRPr lang="en-US"/>
          </a:p>
        </p:txBody>
      </p:sp>
    </p:spTree>
    <p:extLst>
      <p:ext uri="{BB962C8B-B14F-4D97-AF65-F5344CB8AC3E}">
        <p14:creationId xmlns:p14="http://schemas.microsoft.com/office/powerpoint/2010/main" val="1042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strike="noStrike" dirty="0"/>
              <a:t>There have been 2 medication use evaluations that assessed reporting of and management of bleeding due anticoagulation. The phase 1 review assessed patients via ICD 10 codes from Dec. 2018 to Apr. 2019. Since this timeframe, the national veterans affairs administration (also known as VHA) began developing a VHA surveillance reporting system. With this new development a small phase 2 evaluation was performed to assess any patterns noted from the new reporting system. Based on the patterns seen from both Phase 1 and 2, quality improvement measures were performed. Phase 3, the current project, reviewed the reporting of and management of bleeding after implementation of these quality improvement changes. </a:t>
            </a:r>
          </a:p>
        </p:txBody>
      </p:sp>
      <p:sp>
        <p:nvSpPr>
          <p:cNvPr id="4" name="Slide Number Placeholder 3"/>
          <p:cNvSpPr>
            <a:spLocks noGrp="1"/>
          </p:cNvSpPr>
          <p:nvPr>
            <p:ph type="sldNum" sz="quarter" idx="5"/>
          </p:nvPr>
        </p:nvSpPr>
        <p:spPr/>
        <p:txBody>
          <a:bodyPr/>
          <a:lstStyle/>
          <a:p>
            <a:fld id="{DFD3E557-29CA-2942-B5B0-BBAE067F5736}" type="slidenum">
              <a:rPr lang="en-US" smtClean="0"/>
              <a:t>1</a:t>
            </a:fld>
            <a:endParaRPr lang="en-US"/>
          </a:p>
        </p:txBody>
      </p:sp>
    </p:spTree>
    <p:extLst>
      <p:ext uri="{BB962C8B-B14F-4D97-AF65-F5344CB8AC3E}">
        <p14:creationId xmlns:p14="http://schemas.microsoft.com/office/powerpoint/2010/main" val="1055001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future the facility will continue using these templates to provide systematic risk assessments on these high-risk patients. </a:t>
            </a:r>
          </a:p>
          <a:p>
            <a:endParaRPr lang="en-US" dirty="0"/>
          </a:p>
          <a:p>
            <a:r>
              <a:rPr lang="en-US" dirty="0"/>
              <a:t>AC pharmacists would benefit from utilization of a surveillance report; however, at this time the report includes many patients who are not appropriate candidates for follow up in which adjustments are needed before utilization of such report will be ongoing. </a:t>
            </a:r>
            <a:r>
              <a:rPr lang="en-US" sz="1200" b="0" kern="1200" dirty="0">
                <a:solidFill>
                  <a:schemeClr val="tx1"/>
                </a:solidFill>
                <a:effectLst/>
                <a:latin typeface="+mn-lt"/>
                <a:ea typeface="+mn-ea"/>
                <a:cs typeface="+mn-cs"/>
              </a:rPr>
              <a:t>The continuation of the project may occur to capture the amount of interventions made after long term use of documentation changes. </a:t>
            </a:r>
            <a:endParaRPr lang="en-US" b="0" dirty="0"/>
          </a:p>
          <a:p>
            <a:endParaRPr lang="en-US" dirty="0"/>
          </a:p>
          <a:p>
            <a:r>
              <a:rPr lang="en-US" dirty="0"/>
              <a:t>In the upcoming years prescribing of AC will rise along with its adverse events. Because of this rise it is imperative that the site develops consistency with reporting now. The facility may require a formal instruction of the reporting duties for AC related bleeding events.</a:t>
            </a:r>
          </a:p>
        </p:txBody>
      </p:sp>
      <p:sp>
        <p:nvSpPr>
          <p:cNvPr id="4" name="Slide Number Placeholder 3"/>
          <p:cNvSpPr>
            <a:spLocks noGrp="1"/>
          </p:cNvSpPr>
          <p:nvPr>
            <p:ph type="sldNum" sz="quarter" idx="5"/>
          </p:nvPr>
        </p:nvSpPr>
        <p:spPr/>
        <p:txBody>
          <a:bodyPr/>
          <a:lstStyle/>
          <a:p>
            <a:fld id="{DFD3E557-29CA-2942-B5B0-BBAE067F5736}" type="slidenum">
              <a:rPr lang="en-US" smtClean="0"/>
              <a:t>19</a:t>
            </a:fld>
            <a:endParaRPr lang="en-US"/>
          </a:p>
        </p:txBody>
      </p:sp>
    </p:spTree>
    <p:extLst>
      <p:ext uri="{BB962C8B-B14F-4D97-AF65-F5344CB8AC3E}">
        <p14:creationId xmlns:p14="http://schemas.microsoft.com/office/powerpoint/2010/main" val="384902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Phase 1 and 2 reviews showed 3 main patterns. The first being minimal event reporting. </a:t>
            </a:r>
          </a:p>
          <a:p>
            <a:endParaRPr lang="en-US" dirty="0"/>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2</a:t>
            </a:fld>
            <a:endParaRPr lang="en-US"/>
          </a:p>
        </p:txBody>
      </p:sp>
    </p:spTree>
    <p:extLst>
      <p:ext uri="{BB962C8B-B14F-4D97-AF65-F5344CB8AC3E}">
        <p14:creationId xmlns:p14="http://schemas.microsoft.com/office/powerpoint/2010/main" val="313171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strike="noStrike" dirty="0"/>
              <a:t>The VA utilizes the VA Adverse Event Reporting System, also known as VA ADERS, to report ADEs that occurred. Currently at this facility, many healthcare providers have access to VA ADERS. Overall, only 12.5% of the 40 cases in Phase 1 were reported and only 16.7% of 12 cases were reported in phase 2. </a:t>
            </a:r>
            <a:endParaRPr lang="en-US" dirty="0"/>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3</a:t>
            </a:fld>
            <a:endParaRPr lang="en-US"/>
          </a:p>
        </p:txBody>
      </p:sp>
    </p:spTree>
    <p:extLst>
      <p:ext uri="{BB962C8B-B14F-4D97-AF65-F5344CB8AC3E}">
        <p14:creationId xmlns:p14="http://schemas.microsoft.com/office/powerpoint/2010/main" val="219289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Then next pattern seen was the high percentage of patients on concomitant medications</a:t>
            </a:r>
          </a:p>
        </p:txBody>
      </p:sp>
      <p:sp>
        <p:nvSpPr>
          <p:cNvPr id="4" name="Slide Number Placeholder 3"/>
          <p:cNvSpPr>
            <a:spLocks noGrp="1"/>
          </p:cNvSpPr>
          <p:nvPr>
            <p:ph type="sldNum" sz="quarter" idx="5"/>
          </p:nvPr>
        </p:nvSpPr>
        <p:spPr/>
        <p:txBody>
          <a:bodyPr/>
          <a:lstStyle/>
          <a:p>
            <a:fld id="{DFD3E557-29CA-2942-B5B0-BBAE067F5736}" type="slidenum">
              <a:rPr lang="en-US" smtClean="0"/>
              <a:t>4</a:t>
            </a:fld>
            <a:endParaRPr lang="en-US"/>
          </a:p>
        </p:txBody>
      </p:sp>
    </p:spTree>
    <p:extLst>
      <p:ext uri="{BB962C8B-B14F-4D97-AF65-F5344CB8AC3E}">
        <p14:creationId xmlns:p14="http://schemas.microsoft.com/office/powerpoint/2010/main" val="408916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40 and 50% of cases in phase 1 and 2 were on aspirin. Phase 2 showed many patients were also on triple therapy. </a:t>
            </a:r>
          </a:p>
        </p:txBody>
      </p:sp>
      <p:sp>
        <p:nvSpPr>
          <p:cNvPr id="4" name="Slide Number Placeholder 3"/>
          <p:cNvSpPr>
            <a:spLocks noGrp="1"/>
          </p:cNvSpPr>
          <p:nvPr>
            <p:ph type="sldNum" sz="quarter" idx="5"/>
          </p:nvPr>
        </p:nvSpPr>
        <p:spPr/>
        <p:txBody>
          <a:bodyPr/>
          <a:lstStyle/>
          <a:p>
            <a:fld id="{DFD3E557-29CA-2942-B5B0-BBAE067F5736}" type="slidenum">
              <a:rPr lang="en-US" smtClean="0"/>
              <a:t>5</a:t>
            </a:fld>
            <a:endParaRPr lang="en-US"/>
          </a:p>
        </p:txBody>
      </p:sp>
    </p:spTree>
    <p:extLst>
      <p:ext uri="{BB962C8B-B14F-4D97-AF65-F5344CB8AC3E}">
        <p14:creationId xmlns:p14="http://schemas.microsoft.com/office/powerpoint/2010/main" val="3180453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Many patients in these reviews presented with contributing factors including anemia, smoking, and hypertension.</a:t>
            </a:r>
          </a:p>
        </p:txBody>
      </p:sp>
      <p:sp>
        <p:nvSpPr>
          <p:cNvPr id="4" name="Slide Number Placeholder 3"/>
          <p:cNvSpPr>
            <a:spLocks noGrp="1"/>
          </p:cNvSpPr>
          <p:nvPr>
            <p:ph type="sldNum" sz="quarter" idx="5"/>
          </p:nvPr>
        </p:nvSpPr>
        <p:spPr/>
        <p:txBody>
          <a:bodyPr/>
          <a:lstStyle/>
          <a:p>
            <a:fld id="{DFD3E557-29CA-2942-B5B0-BBAE067F5736}" type="slidenum">
              <a:rPr lang="en-US" smtClean="0"/>
              <a:t>6</a:t>
            </a:fld>
            <a:endParaRPr lang="en-US"/>
          </a:p>
        </p:txBody>
      </p:sp>
    </p:spTree>
    <p:extLst>
      <p:ext uri="{BB962C8B-B14F-4D97-AF65-F5344CB8AC3E}">
        <p14:creationId xmlns:p14="http://schemas.microsoft.com/office/powerpoint/2010/main" val="54339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33% has anemia, 60% had HTN, and 50% had a history of smoking</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7</a:t>
            </a:fld>
            <a:endParaRPr lang="en-US"/>
          </a:p>
        </p:txBody>
      </p:sp>
    </p:spTree>
    <p:extLst>
      <p:ext uri="{BB962C8B-B14F-4D97-AF65-F5344CB8AC3E}">
        <p14:creationId xmlns:p14="http://schemas.microsoft.com/office/powerpoint/2010/main" val="316688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Because of the the risk associated with these agents, the U.S Department of Health and Human Services National Action Plan for Adverse Drug Event Prevention recommend using a surveillance reporting system. </a:t>
            </a:r>
          </a:p>
          <a:p>
            <a:r>
              <a:rPr lang="en-US" sz="1000" dirty="0"/>
              <a:t>This system is a dashboard including patients at high risk for developing AC-related events</a:t>
            </a:r>
          </a:p>
          <a:p>
            <a:endParaRPr lang="en-US" sz="1000" strike="noStrike" dirty="0"/>
          </a:p>
          <a:p>
            <a:r>
              <a:rPr lang="en-US" sz="1000" i="1" strike="noStrike" dirty="0"/>
              <a:t>This report includes the date of the documented ICD 10 code, anticoagulant, concomitant medications, and last patient care encounter.</a:t>
            </a:r>
            <a:r>
              <a:rPr lang="en-US" sz="1000" strike="noStrike" dirty="0"/>
              <a:t> Currently anticoagulation pharmacists utilize a DOAC dashboard for patients on DOACs who are at risk of hemorrhagic events. With the use of the new surveillance report, these pharmacists can also monitor patients who have already had an event occur and include patients who are taking warfarin. </a:t>
            </a:r>
          </a:p>
        </p:txBody>
      </p:sp>
      <p:sp>
        <p:nvSpPr>
          <p:cNvPr id="4" name="Slide Number Placeholder 3"/>
          <p:cNvSpPr>
            <a:spLocks noGrp="1"/>
          </p:cNvSpPr>
          <p:nvPr>
            <p:ph type="sldNum" sz="quarter" idx="5"/>
          </p:nvPr>
        </p:nvSpPr>
        <p:spPr/>
        <p:txBody>
          <a:bodyPr/>
          <a:lstStyle/>
          <a:p>
            <a:fld id="{DFD3E557-29CA-2942-B5B0-BBAE067F5736}" type="slidenum">
              <a:rPr lang="en-US" smtClean="0"/>
              <a:t>8</a:t>
            </a:fld>
            <a:endParaRPr lang="en-US"/>
          </a:p>
        </p:txBody>
      </p:sp>
    </p:spTree>
    <p:extLst>
      <p:ext uri="{BB962C8B-B14F-4D97-AF65-F5344CB8AC3E}">
        <p14:creationId xmlns:p14="http://schemas.microsoft.com/office/powerpoint/2010/main" val="2987575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cover910.jpg">
            <a:extLst>
              <a:ext uri="{FF2B5EF4-FFF2-40B4-BE49-F238E27FC236}">
                <a16:creationId xmlns:a16="http://schemas.microsoft.com/office/drawing/2014/main" id="{00C1A2C8-7BE3-43E1-881E-36C6513A1A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506196"/>
            <a:ext cx="9144000" cy="3405809"/>
          </a:xfrm>
          <a:prstGeom prst="rect">
            <a:avLst/>
          </a:prstGeom>
        </p:spPr>
      </p:pic>
      <p:sp>
        <p:nvSpPr>
          <p:cNvPr id="8" name="Title 1">
            <a:extLst>
              <a:ext uri="{FF2B5EF4-FFF2-40B4-BE49-F238E27FC236}">
                <a16:creationId xmlns:a16="http://schemas.microsoft.com/office/drawing/2014/main" id="{ED1A0DD2-EE46-495E-A062-AE36E0B858A7}"/>
              </a:ext>
            </a:extLst>
          </p:cNvPr>
          <p:cNvSpPr>
            <a:spLocks noGrp="1"/>
          </p:cNvSpPr>
          <p:nvPr>
            <p:ph type="ctrTitle" hasCustomPrompt="1"/>
          </p:nvPr>
        </p:nvSpPr>
        <p:spPr>
          <a:xfrm>
            <a:off x="338880" y="3635568"/>
            <a:ext cx="7772400" cy="730127"/>
          </a:xfrm>
          <a:prstGeom prst="rect">
            <a:avLst/>
          </a:prstGeom>
        </p:spPr>
        <p:txBody>
          <a:bodyPr anchor="b" anchorCtr="0">
            <a:noAutofit/>
          </a:bodyPr>
          <a:lstStyle>
            <a:lvl1pPr algn="l">
              <a:defRPr sz="4000" b="1">
                <a:latin typeface="Calibri"/>
                <a:cs typeface="Calibri"/>
              </a:defRPr>
            </a:lvl1pPr>
          </a:lstStyle>
          <a:p>
            <a:r>
              <a:rPr lang="en-US" dirty="0"/>
              <a:t>CLICK TO EDIT MASTER TITLE STYLE</a:t>
            </a:r>
          </a:p>
        </p:txBody>
      </p:sp>
      <p:sp>
        <p:nvSpPr>
          <p:cNvPr id="9" name="Subtitle 2">
            <a:extLst>
              <a:ext uri="{FF2B5EF4-FFF2-40B4-BE49-F238E27FC236}">
                <a16:creationId xmlns:a16="http://schemas.microsoft.com/office/drawing/2014/main" id="{7E80EA2D-A333-4669-A3F1-BF29DF54A5B4}"/>
              </a:ext>
            </a:extLst>
          </p:cNvPr>
          <p:cNvSpPr>
            <a:spLocks noGrp="1"/>
          </p:cNvSpPr>
          <p:nvPr>
            <p:ph type="subTitle" idx="1"/>
          </p:nvPr>
        </p:nvSpPr>
        <p:spPr>
          <a:xfrm>
            <a:off x="357696" y="4461860"/>
            <a:ext cx="7753584" cy="914813"/>
          </a:xfrm>
          <a:prstGeom prst="rect">
            <a:avLst/>
          </a:prstGeom>
        </p:spPr>
        <p:txBody>
          <a:bodyPr>
            <a:noAutofit/>
          </a:bodyPr>
          <a:lstStyle>
            <a:lvl1pPr marL="0" indent="0" algn="l">
              <a:buNone/>
              <a:defRPr sz="2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a:extLst>
              <a:ext uri="{FF2B5EF4-FFF2-40B4-BE49-F238E27FC236}">
                <a16:creationId xmlns:a16="http://schemas.microsoft.com/office/drawing/2014/main" id="{C4F1A5F7-5F98-4197-9B60-8B16193C9B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5316" y="191409"/>
            <a:ext cx="8667983" cy="3256724"/>
          </a:xfrm>
          <a:prstGeom prst="rect">
            <a:avLst/>
          </a:prstGeom>
        </p:spPr>
      </p:pic>
    </p:spTree>
    <p:extLst>
      <p:ext uri="{BB962C8B-B14F-4D97-AF65-F5344CB8AC3E}">
        <p14:creationId xmlns:p14="http://schemas.microsoft.com/office/powerpoint/2010/main" val="3009023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1144"/>
          </a:xfrm>
          <a:prstGeom prst="rect">
            <a:avLst/>
          </a:prstGeom>
        </p:spPr>
        <p:txBody>
          <a:bodyPr/>
          <a:lstStyle/>
          <a:p>
            <a:r>
              <a:rPr lang="en-US" dirty="0"/>
              <a:t>Click to edit Master title style</a:t>
            </a:r>
          </a:p>
        </p:txBody>
      </p:sp>
      <p:sp>
        <p:nvSpPr>
          <p:cNvPr id="3" name="Slide Number Placeholder 2"/>
          <p:cNvSpPr>
            <a:spLocks noGrp="1"/>
          </p:cNvSpPr>
          <p:nvPr>
            <p:ph type="sldNum" sz="quarter" idx="10"/>
          </p:nvPr>
        </p:nvSpPr>
        <p:spPr>
          <a:xfrm>
            <a:off x="8583351" y="6249857"/>
            <a:ext cx="490750" cy="365125"/>
          </a:xfrm>
          <a:prstGeom prst="rect">
            <a:avLst/>
          </a:prstGeom>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669573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E6A3-520F-4583-951F-2DC22DCCBD33}"/>
              </a:ext>
            </a:extLst>
          </p:cNvPr>
          <p:cNvSpPr>
            <a:spLocks noGrp="1"/>
          </p:cNvSpPr>
          <p:nvPr>
            <p:ph type="title"/>
          </p:nvPr>
        </p:nvSpPr>
        <p:spPr/>
        <p:txBody>
          <a:bodyPr/>
          <a:lstStyle>
            <a:lvl1pPr>
              <a:defRPr>
                <a:latin typeface="Tw Cen MT" panose="020B06020201040206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42190CD1-7962-4F80-81F8-E19D60B7D4DB}"/>
              </a:ext>
            </a:extLst>
          </p:cNvPr>
          <p:cNvSpPr>
            <a:spLocks noGrp="1"/>
          </p:cNvSpPr>
          <p:nvPr>
            <p:ph idx="1"/>
          </p:nvPr>
        </p:nvSpPr>
        <p:spPr/>
        <p:txBody>
          <a:bodyPr/>
          <a:lstStyle>
            <a:lvl1pPr>
              <a:spcAft>
                <a:spcPts val="450"/>
              </a:spcAft>
              <a:defRPr/>
            </a:lvl1pPr>
            <a:lvl2pPr>
              <a:spcAft>
                <a:spcPts val="450"/>
              </a:spcAft>
              <a:defRPr/>
            </a:lvl2pPr>
            <a:lvl3pPr>
              <a:spcAft>
                <a:spcPts val="450"/>
              </a:spcAft>
              <a:defRPr/>
            </a:lvl3pPr>
            <a:lvl4pPr>
              <a:spcAft>
                <a:spcPts val="450"/>
              </a:spcAft>
              <a:defRPr/>
            </a:lvl4pPr>
            <a:lvl5pPr>
              <a:spcAft>
                <a:spcPts val="45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F423501-7493-4118-A274-AAE1F66232D3}"/>
              </a:ext>
            </a:extLst>
          </p:cNvPr>
          <p:cNvSpPr>
            <a:spLocks noGrp="1"/>
          </p:cNvSpPr>
          <p:nvPr>
            <p:ph type="dt" sz="half" idx="10"/>
          </p:nvPr>
        </p:nvSpPr>
        <p:spPr/>
        <p:txBody>
          <a:bodyPr/>
          <a:lstStyle/>
          <a:p>
            <a:fld id="{FC6AABD0-CB51-4A84-BCBD-DE2AD3E00A7E}" type="datetimeFigureOut">
              <a:rPr lang="en-US" smtClean="0"/>
              <a:t>1/20/2021</a:t>
            </a:fld>
            <a:endParaRPr lang="en-US"/>
          </a:p>
        </p:txBody>
      </p:sp>
      <p:sp>
        <p:nvSpPr>
          <p:cNvPr id="5" name="Footer Placeholder 4">
            <a:extLst>
              <a:ext uri="{FF2B5EF4-FFF2-40B4-BE49-F238E27FC236}">
                <a16:creationId xmlns:a16="http://schemas.microsoft.com/office/drawing/2014/main" id="{4BEB7FB7-5919-4A82-9C67-59AAC9F25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88174-FBF0-475D-B4CC-537D1E5BF3AC}"/>
              </a:ext>
            </a:extLst>
          </p:cNvPr>
          <p:cNvSpPr>
            <a:spLocks noGrp="1"/>
          </p:cNvSpPr>
          <p:nvPr>
            <p:ph type="sldNum" sz="quarter" idx="12"/>
          </p:nvPr>
        </p:nvSpPr>
        <p:spPr/>
        <p:txBody>
          <a:bodyPr/>
          <a:lstStyle/>
          <a:p>
            <a:fld id="{5E1D618E-76D5-4160-A7A1-A2360A576796}" type="slidenum">
              <a:rPr lang="en-US" smtClean="0"/>
              <a:t>‹#›</a:t>
            </a:fld>
            <a:endParaRPr lang="en-US"/>
          </a:p>
        </p:txBody>
      </p:sp>
    </p:spTree>
    <p:extLst>
      <p:ext uri="{BB962C8B-B14F-4D97-AF65-F5344CB8AC3E}">
        <p14:creationId xmlns:p14="http://schemas.microsoft.com/office/powerpoint/2010/main" val="3241058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877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56225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1144"/>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923322"/>
            <a:ext cx="4038600" cy="4202841"/>
          </a:xfrm>
          <a:prstGeom prst="rect">
            <a:avLst/>
          </a:prstGeom>
        </p:spPr>
        <p:txBody>
          <a:bodyPr>
            <a:normAutofit/>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23322"/>
            <a:ext cx="4038600" cy="4202841"/>
          </a:xfrm>
          <a:prstGeom prst="rect">
            <a:avLst/>
          </a:prstGeom>
        </p:spPr>
        <p:txBody>
          <a:bodyPr>
            <a:normAutofit/>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583351" y="6249857"/>
            <a:ext cx="490750" cy="365125"/>
          </a:xfrm>
          <a:prstGeom prst="rect">
            <a:avLst/>
          </a:prstGeom>
        </p:spPr>
        <p:txBody>
          <a:bodyPr/>
          <a:lstStyle/>
          <a:p>
            <a:fld id="{9B27D237-6C0D-5549-BE11-2040A22CBC71}" type="slidenum">
              <a:rPr lang="en-US" smtClean="0"/>
              <a:t>‹#›</a:t>
            </a:fld>
            <a:endParaRPr lang="en-US"/>
          </a:p>
        </p:txBody>
      </p:sp>
    </p:spTree>
    <p:extLst>
      <p:ext uri="{BB962C8B-B14F-4D97-AF65-F5344CB8AC3E}">
        <p14:creationId xmlns:p14="http://schemas.microsoft.com/office/powerpoint/2010/main" val="1508298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1144"/>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732377"/>
            <a:ext cx="4040188" cy="639762"/>
          </a:xfrm>
          <a:prstGeom prst="rect">
            <a:avLst/>
          </a:prstGeo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72139"/>
            <a:ext cx="4040188" cy="3706052"/>
          </a:xfrm>
          <a:prstGeom prst="rect">
            <a:avLst/>
          </a:prstGeom>
        </p:spPr>
        <p:txBody>
          <a:bodyPr>
            <a:normAutofit/>
          </a:bodyPr>
          <a:lstStyle>
            <a:lvl1pPr>
              <a:defRPr sz="22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73237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72139"/>
            <a:ext cx="4041775" cy="3706052"/>
          </a:xfrm>
          <a:prstGeom prst="rect">
            <a:avLst/>
          </a:prstGeom>
        </p:spPr>
        <p:txBody>
          <a:bodyPr>
            <a:normAutofit/>
          </a:bodyPr>
          <a:lstStyle>
            <a:lvl1pPr>
              <a:defRPr sz="22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a:xfrm>
            <a:off x="8583351" y="6249857"/>
            <a:ext cx="490750" cy="365125"/>
          </a:xfrm>
          <a:prstGeom prst="rect">
            <a:avLst/>
          </a:prstGeom>
        </p:spPr>
        <p:txBody>
          <a:bodyPr/>
          <a:lstStyle/>
          <a:p>
            <a:fld id="{9B27D237-6C0D-5549-BE11-2040A22CBC71}" type="slidenum">
              <a:rPr lang="en-US" smtClean="0"/>
              <a:t>‹#›</a:t>
            </a:fld>
            <a:endParaRPr lang="en-US"/>
          </a:p>
        </p:txBody>
      </p:sp>
    </p:spTree>
    <p:extLst>
      <p:ext uri="{BB962C8B-B14F-4D97-AF65-F5344CB8AC3E}">
        <p14:creationId xmlns:p14="http://schemas.microsoft.com/office/powerpoint/2010/main" val="1862334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1144"/>
          </a:xfrm>
          <a:prstGeom prst="rect">
            <a:avLst/>
          </a:prstGeom>
        </p:spPr>
        <p:txBody>
          <a:bodyPr/>
          <a:lstStyle/>
          <a:p>
            <a:r>
              <a:rPr lang="en-US" dirty="0"/>
              <a:t>Click to edit Master title style</a:t>
            </a:r>
          </a:p>
        </p:txBody>
      </p:sp>
      <p:sp>
        <p:nvSpPr>
          <p:cNvPr id="5" name="Slide Number Placeholder 4"/>
          <p:cNvSpPr>
            <a:spLocks noGrp="1"/>
          </p:cNvSpPr>
          <p:nvPr>
            <p:ph type="sldNum" sz="quarter" idx="12"/>
          </p:nvPr>
        </p:nvSpPr>
        <p:spPr>
          <a:xfrm>
            <a:off x="8583351" y="6249857"/>
            <a:ext cx="490750" cy="365125"/>
          </a:xfrm>
          <a:prstGeom prst="rect">
            <a:avLst/>
          </a:prstGeom>
        </p:spPr>
        <p:txBody>
          <a:bodyPr/>
          <a:lstStyle/>
          <a:p>
            <a:fld id="{9B27D237-6C0D-5549-BE11-2040A22CBC71}" type="slidenum">
              <a:rPr lang="en-US" smtClean="0"/>
              <a:t>‹#›</a:t>
            </a:fld>
            <a:endParaRPr lang="en-US"/>
          </a:p>
        </p:txBody>
      </p:sp>
    </p:spTree>
    <p:extLst>
      <p:ext uri="{BB962C8B-B14F-4D97-AF65-F5344CB8AC3E}">
        <p14:creationId xmlns:p14="http://schemas.microsoft.com/office/powerpoint/2010/main" val="3806173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83351" y="6249857"/>
            <a:ext cx="490750" cy="365125"/>
          </a:xfrm>
          <a:prstGeom prst="rect">
            <a:avLst/>
          </a:prstGeom>
        </p:spPr>
        <p:txBody>
          <a:bodyPr/>
          <a:lstStyle/>
          <a:p>
            <a:fld id="{9B27D237-6C0D-5549-BE11-2040A22CBC71}" type="slidenum">
              <a:rPr lang="en-US" smtClean="0"/>
              <a:t>‹#›</a:t>
            </a:fld>
            <a:endParaRPr lang="en-US"/>
          </a:p>
        </p:txBody>
      </p:sp>
    </p:spTree>
    <p:extLst>
      <p:ext uri="{BB962C8B-B14F-4D97-AF65-F5344CB8AC3E}">
        <p14:creationId xmlns:p14="http://schemas.microsoft.com/office/powerpoint/2010/main" val="2614254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a:prstGeom prst="rect">
            <a:avLst/>
          </a:prstGeom>
        </p:spPr>
        <p:txBody>
          <a:bodyPr>
            <a:normAutofit/>
          </a:bodyPr>
          <a:lstStyle>
            <a:lvl1pPr>
              <a:defRPr sz="2800"/>
            </a:lvl1pPr>
            <a:lvl2pPr>
              <a:defRPr sz="2600"/>
            </a:lvl2pPr>
            <a:lvl3pPr>
              <a:defRPr sz="24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prstGeom prst="rect">
            <a:avLst/>
          </a:prstGeom>
          <a:solidFill>
            <a:srgbClr val="FFFFFF"/>
          </a:solidFill>
          <a:ln>
            <a:solidFill>
              <a:srgbClr val="BFBFBF"/>
            </a:solidFill>
          </a:ln>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8583351" y="6249857"/>
            <a:ext cx="490750" cy="365125"/>
          </a:xfrm>
          <a:prstGeom prst="rect">
            <a:avLst/>
          </a:prstGeom>
        </p:spPr>
        <p:txBody>
          <a:bodyPr/>
          <a:lstStyle/>
          <a:p>
            <a:fld id="{9B27D237-6C0D-5549-BE11-2040A22CBC71}" type="slidenum">
              <a:rPr lang="en-US" smtClean="0"/>
              <a:t>‹#›</a:t>
            </a:fld>
            <a:endParaRPr lang="en-US"/>
          </a:p>
        </p:txBody>
      </p:sp>
      <p:sp>
        <p:nvSpPr>
          <p:cNvPr id="6" name="Title 5"/>
          <p:cNvSpPr>
            <a:spLocks noGrp="1"/>
          </p:cNvSpPr>
          <p:nvPr>
            <p:ph type="title"/>
          </p:nvPr>
        </p:nvSpPr>
        <p:spPr>
          <a:xfrm>
            <a:off x="457200" y="274638"/>
            <a:ext cx="8229600" cy="1291144"/>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89150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682602"/>
            <a:ext cx="5486400" cy="61356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8583351" y="6249857"/>
            <a:ext cx="490750" cy="365125"/>
          </a:xfrm>
          <a:prstGeom prst="rect">
            <a:avLst/>
          </a:prstGeom>
        </p:spPr>
        <p:txBody>
          <a:bodyPr/>
          <a:lstStyle/>
          <a:p>
            <a:fld id="{9B27D237-6C0D-5549-BE11-2040A22CBC71}" type="slidenum">
              <a:rPr lang="en-US" smtClean="0"/>
              <a:t>‹#›</a:t>
            </a:fld>
            <a:endParaRPr lang="en-US"/>
          </a:p>
        </p:txBody>
      </p:sp>
      <p:sp>
        <p:nvSpPr>
          <p:cNvPr id="5" name="Title 4"/>
          <p:cNvSpPr>
            <a:spLocks noGrp="1"/>
          </p:cNvSpPr>
          <p:nvPr>
            <p:ph type="title"/>
          </p:nvPr>
        </p:nvSpPr>
        <p:spPr>
          <a:xfrm>
            <a:off x="457200" y="274638"/>
            <a:ext cx="8229600" cy="1291144"/>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47674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trip4.pdf">
            <a:extLst>
              <a:ext uri="{FF2B5EF4-FFF2-40B4-BE49-F238E27FC236}">
                <a16:creationId xmlns:a16="http://schemas.microsoft.com/office/drawing/2014/main" id="{10A9309A-C68A-436B-B330-8361741BD953}"/>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le Placeholder 1">
            <a:extLst>
              <a:ext uri="{FF2B5EF4-FFF2-40B4-BE49-F238E27FC236}">
                <a16:creationId xmlns:a16="http://schemas.microsoft.com/office/drawing/2014/main" id="{AA9FD063-DA88-4B2B-AAB6-48672D1496D0}"/>
              </a:ext>
            </a:extLst>
          </p:cNvPr>
          <p:cNvSpPr>
            <a:spLocks noGrp="1"/>
          </p:cNvSpPr>
          <p:nvPr>
            <p:ph type="title"/>
          </p:nvPr>
        </p:nvSpPr>
        <p:spPr>
          <a:xfrm>
            <a:off x="457200" y="274638"/>
            <a:ext cx="8229600" cy="1291144"/>
          </a:xfrm>
          <a:prstGeom prst="rect">
            <a:avLst/>
          </a:prstGeom>
        </p:spPr>
        <p:txBody>
          <a:bodyPr vert="horz" lIns="91440" tIns="45720" rIns="91440" bIns="45720" rtlCol="0" anchor="b">
            <a:normAutofit/>
          </a:bodyPr>
          <a:lstStyle/>
          <a:p>
            <a:r>
              <a:rPr lang="en-US" dirty="0"/>
              <a:t>Click to edit Master title style</a:t>
            </a:r>
          </a:p>
        </p:txBody>
      </p:sp>
      <p:sp>
        <p:nvSpPr>
          <p:cNvPr id="10" name="Text Placeholder 2">
            <a:extLst>
              <a:ext uri="{FF2B5EF4-FFF2-40B4-BE49-F238E27FC236}">
                <a16:creationId xmlns:a16="http://schemas.microsoft.com/office/drawing/2014/main" id="{84AD2260-77A7-4ED1-92A1-50F7955223BF}"/>
              </a:ext>
            </a:extLst>
          </p:cNvPr>
          <p:cNvSpPr>
            <a:spLocks noGrp="1"/>
          </p:cNvSpPr>
          <p:nvPr>
            <p:ph type="body" idx="1"/>
          </p:nvPr>
        </p:nvSpPr>
        <p:spPr>
          <a:xfrm>
            <a:off x="457200" y="1849348"/>
            <a:ext cx="8229600" cy="42768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lide Number Placeholder 5">
            <a:extLst>
              <a:ext uri="{FF2B5EF4-FFF2-40B4-BE49-F238E27FC236}">
                <a16:creationId xmlns:a16="http://schemas.microsoft.com/office/drawing/2014/main" id="{D594C1EC-2961-4099-8ABD-D7BA05E63BE9}"/>
              </a:ext>
            </a:extLst>
          </p:cNvPr>
          <p:cNvSpPr>
            <a:spLocks noGrp="1"/>
          </p:cNvSpPr>
          <p:nvPr>
            <p:ph type="sldNum" sz="quarter" idx="4"/>
          </p:nvPr>
        </p:nvSpPr>
        <p:spPr>
          <a:xfrm>
            <a:off x="8583351" y="6249857"/>
            <a:ext cx="490750"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pPr/>
              <a:t>‹#›</a:t>
            </a:fld>
            <a:endParaRPr lang="en-US" dirty="0"/>
          </a:p>
        </p:txBody>
      </p:sp>
      <p:sp>
        <p:nvSpPr>
          <p:cNvPr id="12" name="TextBox 11">
            <a:extLst>
              <a:ext uri="{FF2B5EF4-FFF2-40B4-BE49-F238E27FC236}">
                <a16:creationId xmlns:a16="http://schemas.microsoft.com/office/drawing/2014/main" id="{BF4B1B88-9CF7-490C-B97D-82129401ACD5}"/>
              </a:ext>
            </a:extLst>
          </p:cNvPr>
          <p:cNvSpPr txBox="1"/>
          <p:nvPr userDrawn="1"/>
        </p:nvSpPr>
        <p:spPr>
          <a:xfrm>
            <a:off x="457200" y="6284494"/>
            <a:ext cx="4311073" cy="276999"/>
          </a:xfrm>
          <a:prstGeom prst="rect">
            <a:avLst/>
          </a:prstGeom>
          <a:noFill/>
        </p:spPr>
        <p:txBody>
          <a:bodyPr wrap="square" rtlCol="0">
            <a:spAutoFit/>
          </a:bodyPr>
          <a:lstStyle/>
          <a:p>
            <a:r>
              <a:rPr lang="en-US" sz="1200" spc="100" dirty="0">
                <a:solidFill>
                  <a:schemeClr val="bg1">
                    <a:lumMod val="65000"/>
                  </a:schemeClr>
                </a:solidFill>
              </a:rPr>
              <a:t>VETERANS HEALTH</a:t>
            </a:r>
            <a:r>
              <a:rPr lang="en-US" sz="1200" spc="100" baseline="0" dirty="0">
                <a:solidFill>
                  <a:schemeClr val="bg1">
                    <a:lumMod val="65000"/>
                  </a:schemeClr>
                </a:solidFill>
              </a:rPr>
              <a:t> ADMINISTRATION</a:t>
            </a:r>
            <a:endParaRPr lang="en-US" sz="1200" spc="100" dirty="0">
              <a:solidFill>
                <a:schemeClr val="bg1">
                  <a:lumMod val="65000"/>
                </a:schemeClr>
              </a:solidFill>
            </a:endParaRPr>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hf hdr="0" ftr="0" dt="0"/>
  <p:txStyles>
    <p:titleStyle>
      <a:lvl1pPr algn="l" defTabSz="457200" rtl="0" eaLnBrk="1" latinLnBrk="0" hangingPunct="1">
        <a:spcBef>
          <a:spcPct val="0"/>
        </a:spcBef>
        <a:buNone/>
        <a:defRPr sz="4000"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2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2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523" y="3879169"/>
            <a:ext cx="8460627" cy="1009354"/>
          </a:xfrm>
        </p:spPr>
        <p:txBody>
          <a:bodyPr>
            <a:noAutofit/>
          </a:bodyPr>
          <a:lstStyle/>
          <a:p>
            <a:pPr marL="0" marR="0" algn="ctr">
              <a:spcBef>
                <a:spcPts val="0"/>
              </a:spcBef>
              <a:spcAft>
                <a:spcPts val="0"/>
              </a:spcAft>
            </a:pPr>
            <a:r>
              <a:rPr lang="en-US" sz="2800" dirty="0">
                <a:latin typeface="Tahoma" panose="020B0604030504040204" pitchFamily="34" charset="0"/>
                <a:ea typeface="Tahoma" panose="020B0604030504040204" pitchFamily="34" charset="0"/>
              </a:rPr>
              <a:t>Utilization of the Veterans Health Administration (VHA) Adverse Anticoagulation Event Surveillance Report</a:t>
            </a:r>
            <a:endParaRPr lang="en-US" sz="2800" dirty="0">
              <a:effectLst/>
              <a:latin typeface="Times New Roman" panose="02020603050405020304" pitchFamily="18" charset="0"/>
              <a:ea typeface="Times New Roman" panose="02020603050405020304" pitchFamily="18" charset="0"/>
            </a:endParaRPr>
          </a:p>
        </p:txBody>
      </p:sp>
      <p:sp>
        <p:nvSpPr>
          <p:cNvPr id="3" name="Subtitle 2"/>
          <p:cNvSpPr>
            <a:spLocks noGrp="1"/>
          </p:cNvSpPr>
          <p:nvPr>
            <p:ph type="subTitle" idx="1"/>
          </p:nvPr>
        </p:nvSpPr>
        <p:spPr>
          <a:xfrm>
            <a:off x="130646" y="5114666"/>
            <a:ext cx="4572000" cy="914813"/>
          </a:xfrm>
          <a:prstGeom prst="rect">
            <a:avLst/>
          </a:prstGeom>
        </p:spPr>
        <p:txBody>
          <a:bodyPr>
            <a:noAutofit/>
          </a:bodyPr>
          <a:lstStyle/>
          <a:p>
            <a:pPr marL="0" indent="0" algn="ctr">
              <a:spcBef>
                <a:spcPts val="0"/>
              </a:spcBef>
              <a:buNone/>
            </a:pPr>
            <a:r>
              <a:rPr lang="en-US" sz="1800" b="1" dirty="0">
                <a:solidFill>
                  <a:schemeClr val="bg1"/>
                </a:solidFill>
              </a:rPr>
              <a:t>Emily Clemens, PharmD</a:t>
            </a:r>
          </a:p>
          <a:p>
            <a:pPr marL="0" indent="0" algn="ctr">
              <a:spcBef>
                <a:spcPts val="0"/>
              </a:spcBef>
              <a:buNone/>
            </a:pPr>
            <a:r>
              <a:rPr lang="en-US" sz="1800" b="1" dirty="0">
                <a:solidFill>
                  <a:schemeClr val="bg1"/>
                </a:solidFill>
              </a:rPr>
              <a:t>Ambulatory Clinical Pharmacy Specialist</a:t>
            </a:r>
          </a:p>
          <a:p>
            <a:pPr marL="0" indent="0" algn="ctr">
              <a:spcBef>
                <a:spcPts val="0"/>
              </a:spcBef>
              <a:buNone/>
            </a:pPr>
            <a:r>
              <a:rPr lang="en-US" sz="1800" b="1" dirty="0">
                <a:solidFill>
                  <a:schemeClr val="bg1"/>
                </a:solidFill>
              </a:rPr>
              <a:t>Franciscan ACO</a:t>
            </a:r>
          </a:p>
        </p:txBody>
      </p:sp>
      <p:sp>
        <p:nvSpPr>
          <p:cNvPr id="4" name="TextBox 3">
            <a:extLst>
              <a:ext uri="{FF2B5EF4-FFF2-40B4-BE49-F238E27FC236}">
                <a16:creationId xmlns:a16="http://schemas.microsoft.com/office/drawing/2014/main" id="{EF328301-BA09-457B-9A01-17271A320CCF}"/>
              </a:ext>
            </a:extLst>
          </p:cNvPr>
          <p:cNvSpPr txBox="1"/>
          <p:nvPr/>
        </p:nvSpPr>
        <p:spPr>
          <a:xfrm>
            <a:off x="2081768" y="6261208"/>
            <a:ext cx="4954138" cy="523220"/>
          </a:xfrm>
          <a:prstGeom prst="rect">
            <a:avLst/>
          </a:prstGeom>
          <a:noFill/>
        </p:spPr>
        <p:txBody>
          <a:bodyPr wrap="square" rtlCol="0">
            <a:spAutoFit/>
          </a:bodyPr>
          <a:lstStyle/>
          <a:p>
            <a:pPr algn="ctr"/>
            <a:r>
              <a:rPr lang="en-US" sz="1400" dirty="0"/>
              <a:t>The speaker has no actual or potential conflicts of interest           to disclose in relation to this presentation</a:t>
            </a:r>
          </a:p>
        </p:txBody>
      </p:sp>
      <p:sp>
        <p:nvSpPr>
          <p:cNvPr id="5" name="Subtitle 2">
            <a:extLst>
              <a:ext uri="{FF2B5EF4-FFF2-40B4-BE49-F238E27FC236}">
                <a16:creationId xmlns:a16="http://schemas.microsoft.com/office/drawing/2014/main" id="{D1CA9E86-4653-4853-9A09-E72CAE549289}"/>
              </a:ext>
            </a:extLst>
          </p:cNvPr>
          <p:cNvSpPr txBox="1">
            <a:spLocks/>
          </p:cNvSpPr>
          <p:nvPr/>
        </p:nvSpPr>
        <p:spPr>
          <a:xfrm>
            <a:off x="4441354" y="5117457"/>
            <a:ext cx="4572000" cy="91481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600" kern="1200">
                <a:solidFill>
                  <a:srgbClr val="FFFFFF"/>
                </a:solidFill>
                <a:latin typeface="+mn-lt"/>
                <a:ea typeface="+mn-ea"/>
                <a:cs typeface="Georgia"/>
              </a:defRPr>
            </a:lvl1pPr>
            <a:lvl2pPr marL="457200" indent="0" algn="ctr" defTabSz="457200" rtl="0" eaLnBrk="1" latinLnBrk="0" hangingPunct="1">
              <a:spcBef>
                <a:spcPct val="20000"/>
              </a:spcBef>
              <a:buFont typeface="Arial"/>
              <a:buNone/>
              <a:defRPr sz="2600" kern="1200">
                <a:solidFill>
                  <a:schemeClr val="tx1">
                    <a:tint val="75000"/>
                  </a:schemeClr>
                </a:solidFill>
                <a:latin typeface="+mn-lt"/>
                <a:ea typeface="+mn-ea"/>
                <a:cs typeface="Georgia"/>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Georgia"/>
              </a:defRPr>
            </a:lvl3pPr>
            <a:lvl4pPr marL="1371600" indent="0" algn="ctr" defTabSz="457200" rtl="0" eaLnBrk="1" latinLnBrk="0" hangingPunct="1">
              <a:spcBef>
                <a:spcPct val="20000"/>
              </a:spcBef>
              <a:buFont typeface="Arial"/>
              <a:buNone/>
              <a:defRPr sz="2200" kern="1200">
                <a:solidFill>
                  <a:schemeClr val="tx1">
                    <a:tint val="75000"/>
                  </a:schemeClr>
                </a:solidFill>
                <a:latin typeface="+mn-lt"/>
                <a:ea typeface="+mn-ea"/>
                <a:cs typeface="Georgia"/>
              </a:defRPr>
            </a:lvl4pPr>
            <a:lvl5pPr marL="1828800" indent="0" algn="ctr" defTabSz="457200" rtl="0" eaLnBrk="1" latinLnBrk="0" hangingPunct="1">
              <a:spcBef>
                <a:spcPct val="20000"/>
              </a:spcBef>
              <a:buFont typeface="Arial"/>
              <a:buNone/>
              <a:defRPr sz="1200" kern="1200">
                <a:solidFill>
                  <a:schemeClr val="tx1">
                    <a:tint val="75000"/>
                  </a:schemeClr>
                </a:solidFill>
                <a:latin typeface="Georgia"/>
                <a:ea typeface="+mn-ea"/>
                <a:cs typeface="Georgi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spcBef>
                <a:spcPts val="0"/>
              </a:spcBef>
            </a:pPr>
            <a:r>
              <a:rPr lang="en-US" sz="1800" b="1" dirty="0">
                <a:solidFill>
                  <a:schemeClr val="bg1"/>
                </a:solidFill>
              </a:rPr>
              <a:t>Tiffany </a:t>
            </a:r>
            <a:r>
              <a:rPr lang="en-US" sz="1800" b="1" dirty="0" err="1">
                <a:solidFill>
                  <a:schemeClr val="bg1"/>
                </a:solidFill>
              </a:rPr>
              <a:t>Boelke</a:t>
            </a:r>
            <a:r>
              <a:rPr lang="en-US" sz="1800" b="1" dirty="0">
                <a:solidFill>
                  <a:schemeClr val="bg1"/>
                </a:solidFill>
              </a:rPr>
              <a:t>, PharmD, BCPS</a:t>
            </a:r>
          </a:p>
          <a:p>
            <a:pPr algn="ctr">
              <a:spcBef>
                <a:spcPts val="0"/>
              </a:spcBef>
            </a:pPr>
            <a:r>
              <a:rPr lang="en-US" sz="1800" b="1" dirty="0">
                <a:solidFill>
                  <a:schemeClr val="bg1"/>
                </a:solidFill>
              </a:rPr>
              <a:t>Associate Chief of Pharmacy Operations</a:t>
            </a:r>
          </a:p>
          <a:p>
            <a:pPr algn="ctr">
              <a:spcBef>
                <a:spcPts val="0"/>
              </a:spcBef>
            </a:pPr>
            <a:r>
              <a:rPr lang="en-US" sz="1800" b="1" dirty="0">
                <a:solidFill>
                  <a:schemeClr val="bg1"/>
                </a:solidFill>
              </a:rPr>
              <a:t>Veteran Health Indiana</a:t>
            </a:r>
          </a:p>
        </p:txBody>
      </p:sp>
    </p:spTree>
    <p:extLst>
      <p:ext uri="{BB962C8B-B14F-4D97-AF65-F5344CB8AC3E}">
        <p14:creationId xmlns:p14="http://schemas.microsoft.com/office/powerpoint/2010/main" val="3613600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F418-C55A-5B42-B1BB-0556F0FFD267}"/>
              </a:ext>
            </a:extLst>
          </p:cNvPr>
          <p:cNvSpPr>
            <a:spLocks noGrp="1"/>
          </p:cNvSpPr>
          <p:nvPr>
            <p:ph type="title" idx="4294967295"/>
          </p:nvPr>
        </p:nvSpPr>
        <p:spPr>
          <a:xfrm>
            <a:off x="457199" y="302185"/>
            <a:ext cx="8229600" cy="1290637"/>
          </a:xfrm>
          <a:prstGeom prst="rect">
            <a:avLst/>
          </a:prstGeom>
        </p:spPr>
        <p:txBody>
          <a:bodyPr>
            <a:normAutofit/>
          </a:bodyPr>
          <a:lstStyle/>
          <a:p>
            <a:pPr algn="ctr"/>
            <a:r>
              <a:rPr lang="en-US" b="1" dirty="0"/>
              <a:t>Phase 3 Objective</a:t>
            </a:r>
          </a:p>
        </p:txBody>
      </p:sp>
      <p:sp>
        <p:nvSpPr>
          <p:cNvPr id="3" name="Content Placeholder 2">
            <a:extLst>
              <a:ext uri="{FF2B5EF4-FFF2-40B4-BE49-F238E27FC236}">
                <a16:creationId xmlns:a16="http://schemas.microsoft.com/office/drawing/2014/main" id="{60D9988E-BBD1-C344-AFFB-6594762D36A1}"/>
              </a:ext>
            </a:extLst>
          </p:cNvPr>
          <p:cNvSpPr>
            <a:spLocks noGrp="1"/>
          </p:cNvSpPr>
          <p:nvPr>
            <p:ph idx="4294967295"/>
          </p:nvPr>
        </p:nvSpPr>
        <p:spPr>
          <a:xfrm>
            <a:off x="695324" y="1868488"/>
            <a:ext cx="7753350" cy="4191000"/>
          </a:xfrm>
          <a:prstGeom prst="rect">
            <a:avLst/>
          </a:prstGeom>
          <a:ln w="38100">
            <a:noFill/>
          </a:ln>
          <a:effectLst/>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endParaRPr lang="en-US" sz="2800" dirty="0"/>
          </a:p>
          <a:p>
            <a:pPr marL="0" indent="0">
              <a:buNone/>
            </a:pPr>
            <a:endParaRPr lang="en-US" sz="2800" dirty="0"/>
          </a:p>
          <a:p>
            <a:pPr marL="0" indent="0" algn="ctr">
              <a:buNone/>
            </a:pPr>
            <a:r>
              <a:rPr lang="en-US" sz="3000" dirty="0"/>
              <a:t>Increase awareness of risk factors through documentation of the adverse risk assessments associated with anticoagulation therapy</a:t>
            </a:r>
          </a:p>
          <a:p>
            <a:endParaRPr lang="en-US" dirty="0"/>
          </a:p>
        </p:txBody>
      </p:sp>
      <p:cxnSp>
        <p:nvCxnSpPr>
          <p:cNvPr id="7" name="Straight Connector 6">
            <a:extLst>
              <a:ext uri="{FF2B5EF4-FFF2-40B4-BE49-F238E27FC236}">
                <a16:creationId xmlns:a16="http://schemas.microsoft.com/office/drawing/2014/main" id="{CFD1658D-D96E-41CC-863A-1EF586606CFA}"/>
              </a:ext>
            </a:extLst>
          </p:cNvPr>
          <p:cNvCxnSpPr>
            <a:cxnSpLocks/>
          </p:cNvCxnSpPr>
          <p:nvPr/>
        </p:nvCxnSpPr>
        <p:spPr>
          <a:xfrm>
            <a:off x="924025" y="5242558"/>
            <a:ext cx="7295949" cy="0"/>
          </a:xfrm>
          <a:prstGeom prst="line">
            <a:avLst/>
          </a:prstGeom>
          <a:ln>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515D88A-6AE7-4AE0-B772-156D55699120}"/>
              </a:ext>
            </a:extLst>
          </p:cNvPr>
          <p:cNvCxnSpPr>
            <a:cxnSpLocks/>
          </p:cNvCxnSpPr>
          <p:nvPr/>
        </p:nvCxnSpPr>
        <p:spPr>
          <a:xfrm>
            <a:off x="933651" y="2508984"/>
            <a:ext cx="7295949"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2155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264AD5A-0DB9-4356-84EC-4F4D1B4EEDF9}"/>
              </a:ext>
            </a:extLst>
          </p:cNvPr>
          <p:cNvSpPr/>
          <p:nvPr/>
        </p:nvSpPr>
        <p:spPr>
          <a:xfrm>
            <a:off x="0" y="5839968"/>
            <a:ext cx="3425952" cy="10396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FC8A34-F6F0-8A40-AC11-10E13D7CE74F}"/>
              </a:ext>
            </a:extLst>
          </p:cNvPr>
          <p:cNvSpPr>
            <a:spLocks noGrp="1"/>
          </p:cNvSpPr>
          <p:nvPr>
            <p:ph type="title" idx="4294967295"/>
          </p:nvPr>
        </p:nvSpPr>
        <p:spPr>
          <a:xfrm>
            <a:off x="334735" y="274638"/>
            <a:ext cx="8229600" cy="1290637"/>
          </a:xfrm>
          <a:prstGeom prst="rect">
            <a:avLst/>
          </a:prstGeom>
        </p:spPr>
        <p:txBody>
          <a:bodyPr>
            <a:normAutofit/>
          </a:bodyPr>
          <a:lstStyle/>
          <a:p>
            <a:pPr algn="ctr"/>
            <a:r>
              <a:rPr lang="en-US" b="1" dirty="0"/>
              <a:t>Phase 3</a:t>
            </a:r>
          </a:p>
        </p:txBody>
      </p:sp>
      <p:sp>
        <p:nvSpPr>
          <p:cNvPr id="11" name="Freeform: Shape 10">
            <a:extLst>
              <a:ext uri="{FF2B5EF4-FFF2-40B4-BE49-F238E27FC236}">
                <a16:creationId xmlns:a16="http://schemas.microsoft.com/office/drawing/2014/main" id="{982CA8CD-8701-4B89-8FE9-07F940845669}"/>
              </a:ext>
            </a:extLst>
          </p:cNvPr>
          <p:cNvSpPr/>
          <p:nvPr/>
        </p:nvSpPr>
        <p:spPr>
          <a:xfrm>
            <a:off x="177135" y="1938529"/>
            <a:ext cx="2633246" cy="4702328"/>
          </a:xfrm>
          <a:custGeom>
            <a:avLst/>
            <a:gdLst>
              <a:gd name="connsiteX0" fmla="*/ 0 w 2987278"/>
              <a:gd name="connsiteY0" fmla="*/ 298728 h 5187696"/>
              <a:gd name="connsiteX1" fmla="*/ 298728 w 2987278"/>
              <a:gd name="connsiteY1" fmla="*/ 0 h 5187696"/>
              <a:gd name="connsiteX2" fmla="*/ 2688550 w 2987278"/>
              <a:gd name="connsiteY2" fmla="*/ 0 h 5187696"/>
              <a:gd name="connsiteX3" fmla="*/ 2987278 w 2987278"/>
              <a:gd name="connsiteY3" fmla="*/ 298728 h 5187696"/>
              <a:gd name="connsiteX4" fmla="*/ 2987278 w 2987278"/>
              <a:gd name="connsiteY4" fmla="*/ 4888968 h 5187696"/>
              <a:gd name="connsiteX5" fmla="*/ 2688550 w 2987278"/>
              <a:gd name="connsiteY5" fmla="*/ 5187696 h 5187696"/>
              <a:gd name="connsiteX6" fmla="*/ 298728 w 2987278"/>
              <a:gd name="connsiteY6" fmla="*/ 5187696 h 5187696"/>
              <a:gd name="connsiteX7" fmla="*/ 0 w 2987278"/>
              <a:gd name="connsiteY7" fmla="*/ 4888968 h 5187696"/>
              <a:gd name="connsiteX8" fmla="*/ 0 w 2987278"/>
              <a:gd name="connsiteY8" fmla="*/ 298728 h 518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7278" h="5187696">
                <a:moveTo>
                  <a:pt x="0" y="298728"/>
                </a:moveTo>
                <a:cubicBezTo>
                  <a:pt x="0" y="133745"/>
                  <a:pt x="133745" y="0"/>
                  <a:pt x="298728" y="0"/>
                </a:cubicBezTo>
                <a:lnTo>
                  <a:pt x="2688550" y="0"/>
                </a:lnTo>
                <a:cubicBezTo>
                  <a:pt x="2853533" y="0"/>
                  <a:pt x="2987278" y="133745"/>
                  <a:pt x="2987278" y="298728"/>
                </a:cubicBezTo>
                <a:lnTo>
                  <a:pt x="2987278" y="4888968"/>
                </a:lnTo>
                <a:cubicBezTo>
                  <a:pt x="2987278" y="5053951"/>
                  <a:pt x="2853533" y="5187696"/>
                  <a:pt x="2688550" y="5187696"/>
                </a:cubicBezTo>
                <a:lnTo>
                  <a:pt x="298728" y="5187696"/>
                </a:lnTo>
                <a:cubicBezTo>
                  <a:pt x="133745" y="5187696"/>
                  <a:pt x="0" y="5053951"/>
                  <a:pt x="0" y="4888968"/>
                </a:cubicBezTo>
                <a:lnTo>
                  <a:pt x="0" y="298728"/>
                </a:lnTo>
                <a:close/>
              </a:path>
            </a:pathLst>
          </a:cu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738068" numCol="1" spcCol="1270" anchor="ctr" anchorCtr="0">
            <a:noAutofit/>
          </a:bodyPr>
          <a:lstStyle/>
          <a:p>
            <a:pPr marL="0" lvl="0" indent="0" algn="ctr" defTabSz="1244600">
              <a:lnSpc>
                <a:spcPct val="90000"/>
              </a:lnSpc>
              <a:spcBef>
                <a:spcPct val="0"/>
              </a:spcBef>
              <a:spcAft>
                <a:spcPct val="35000"/>
              </a:spcAft>
              <a:buNone/>
            </a:pPr>
            <a:r>
              <a:rPr lang="en-US" sz="2800" dirty="0">
                <a:solidFill>
                  <a:schemeClr val="tx1"/>
                </a:solidFill>
              </a:rPr>
              <a:t>I</a:t>
            </a:r>
            <a:r>
              <a:rPr lang="en-US" sz="2800" kern="1200" dirty="0">
                <a:solidFill>
                  <a:schemeClr val="tx1"/>
                </a:solidFill>
              </a:rPr>
              <a:t>npatient </a:t>
            </a:r>
            <a:r>
              <a:rPr lang="en-US" sz="2800" dirty="0">
                <a:solidFill>
                  <a:schemeClr val="tx1"/>
                </a:solidFill>
              </a:rPr>
              <a:t>N</a:t>
            </a:r>
            <a:r>
              <a:rPr lang="en-US" sz="2800" kern="1200" dirty="0">
                <a:solidFill>
                  <a:schemeClr val="tx1"/>
                </a:solidFill>
              </a:rPr>
              <a:t>ote Templates</a:t>
            </a:r>
            <a:endParaRPr lang="en-US" sz="3100" kern="1200" dirty="0">
              <a:solidFill>
                <a:schemeClr val="tx1"/>
              </a:solidFill>
            </a:endParaRPr>
          </a:p>
        </p:txBody>
      </p:sp>
      <p:sp>
        <p:nvSpPr>
          <p:cNvPr id="12" name="Freeform: Shape 11">
            <a:extLst>
              <a:ext uri="{FF2B5EF4-FFF2-40B4-BE49-F238E27FC236}">
                <a16:creationId xmlns:a16="http://schemas.microsoft.com/office/drawing/2014/main" id="{D8A374AC-CE12-4285-83CF-B15BC3F8F995}"/>
              </a:ext>
            </a:extLst>
          </p:cNvPr>
          <p:cNvSpPr/>
          <p:nvPr/>
        </p:nvSpPr>
        <p:spPr>
          <a:xfrm>
            <a:off x="384067" y="2950464"/>
            <a:ext cx="2219381" cy="1522032"/>
          </a:xfrm>
          <a:custGeom>
            <a:avLst/>
            <a:gdLst>
              <a:gd name="connsiteX0" fmla="*/ 0 w 2389822"/>
              <a:gd name="connsiteY0" fmla="*/ 156416 h 1564161"/>
              <a:gd name="connsiteX1" fmla="*/ 156416 w 2389822"/>
              <a:gd name="connsiteY1" fmla="*/ 0 h 1564161"/>
              <a:gd name="connsiteX2" fmla="*/ 2233406 w 2389822"/>
              <a:gd name="connsiteY2" fmla="*/ 0 h 1564161"/>
              <a:gd name="connsiteX3" fmla="*/ 2389822 w 2389822"/>
              <a:gd name="connsiteY3" fmla="*/ 156416 h 1564161"/>
              <a:gd name="connsiteX4" fmla="*/ 2389822 w 2389822"/>
              <a:gd name="connsiteY4" fmla="*/ 1407745 h 1564161"/>
              <a:gd name="connsiteX5" fmla="*/ 2233406 w 2389822"/>
              <a:gd name="connsiteY5" fmla="*/ 1564161 h 1564161"/>
              <a:gd name="connsiteX6" fmla="*/ 156416 w 2389822"/>
              <a:gd name="connsiteY6" fmla="*/ 1564161 h 1564161"/>
              <a:gd name="connsiteX7" fmla="*/ 0 w 2389822"/>
              <a:gd name="connsiteY7" fmla="*/ 1407745 h 1564161"/>
              <a:gd name="connsiteX8" fmla="*/ 0 w 2389822"/>
              <a:gd name="connsiteY8" fmla="*/ 156416 h 156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9822" h="1564161">
                <a:moveTo>
                  <a:pt x="0" y="156416"/>
                </a:moveTo>
                <a:cubicBezTo>
                  <a:pt x="0" y="70030"/>
                  <a:pt x="70030" y="0"/>
                  <a:pt x="156416" y="0"/>
                </a:cubicBezTo>
                <a:lnTo>
                  <a:pt x="2233406" y="0"/>
                </a:lnTo>
                <a:cubicBezTo>
                  <a:pt x="2319792" y="0"/>
                  <a:pt x="2389822" y="70030"/>
                  <a:pt x="2389822" y="156416"/>
                </a:cubicBezTo>
                <a:lnTo>
                  <a:pt x="2389822" y="1407745"/>
                </a:lnTo>
                <a:cubicBezTo>
                  <a:pt x="2389822" y="1494131"/>
                  <a:pt x="2319792" y="1564161"/>
                  <a:pt x="2233406" y="1564161"/>
                </a:cubicBezTo>
                <a:lnTo>
                  <a:pt x="156416" y="1564161"/>
                </a:lnTo>
                <a:cubicBezTo>
                  <a:pt x="70030" y="1564161"/>
                  <a:pt x="0" y="1494131"/>
                  <a:pt x="0" y="1407745"/>
                </a:cubicBezTo>
                <a:lnTo>
                  <a:pt x="0" y="15641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773" tIns="91533" rIns="106773" bIns="91533" numCol="1" spcCol="1270" anchor="ctr" anchorCtr="0">
            <a:noAutofit/>
          </a:bodyPr>
          <a:lstStyle/>
          <a:p>
            <a:pPr marL="0" lvl="0" indent="0" algn="ctr" defTabSz="1066800">
              <a:lnSpc>
                <a:spcPct val="90000"/>
              </a:lnSpc>
              <a:spcBef>
                <a:spcPct val="0"/>
              </a:spcBef>
              <a:spcAft>
                <a:spcPct val="35000"/>
              </a:spcAft>
              <a:buNone/>
            </a:pPr>
            <a:r>
              <a:rPr lang="en-US" sz="2200" b="1" kern="1200" dirty="0">
                <a:solidFill>
                  <a:schemeClr val="bg1"/>
                </a:solidFill>
              </a:rPr>
              <a:t>Anticoagulation clinic consult request for physicians </a:t>
            </a:r>
          </a:p>
        </p:txBody>
      </p:sp>
      <p:sp>
        <p:nvSpPr>
          <p:cNvPr id="13" name="Freeform: Shape 12">
            <a:extLst>
              <a:ext uri="{FF2B5EF4-FFF2-40B4-BE49-F238E27FC236}">
                <a16:creationId xmlns:a16="http://schemas.microsoft.com/office/drawing/2014/main" id="{8F113848-8253-4570-82CE-BC7F010517C8}"/>
              </a:ext>
            </a:extLst>
          </p:cNvPr>
          <p:cNvSpPr/>
          <p:nvPr/>
        </p:nvSpPr>
        <p:spPr>
          <a:xfrm>
            <a:off x="375850" y="4711221"/>
            <a:ext cx="2219381" cy="1522032"/>
          </a:xfrm>
          <a:custGeom>
            <a:avLst/>
            <a:gdLst>
              <a:gd name="connsiteX0" fmla="*/ 0 w 2389822"/>
              <a:gd name="connsiteY0" fmla="*/ 156416 h 1564161"/>
              <a:gd name="connsiteX1" fmla="*/ 156416 w 2389822"/>
              <a:gd name="connsiteY1" fmla="*/ 0 h 1564161"/>
              <a:gd name="connsiteX2" fmla="*/ 2233406 w 2389822"/>
              <a:gd name="connsiteY2" fmla="*/ 0 h 1564161"/>
              <a:gd name="connsiteX3" fmla="*/ 2389822 w 2389822"/>
              <a:gd name="connsiteY3" fmla="*/ 156416 h 1564161"/>
              <a:gd name="connsiteX4" fmla="*/ 2389822 w 2389822"/>
              <a:gd name="connsiteY4" fmla="*/ 1407745 h 1564161"/>
              <a:gd name="connsiteX5" fmla="*/ 2233406 w 2389822"/>
              <a:gd name="connsiteY5" fmla="*/ 1564161 h 1564161"/>
              <a:gd name="connsiteX6" fmla="*/ 156416 w 2389822"/>
              <a:gd name="connsiteY6" fmla="*/ 1564161 h 1564161"/>
              <a:gd name="connsiteX7" fmla="*/ 0 w 2389822"/>
              <a:gd name="connsiteY7" fmla="*/ 1407745 h 1564161"/>
              <a:gd name="connsiteX8" fmla="*/ 0 w 2389822"/>
              <a:gd name="connsiteY8" fmla="*/ 156416 h 156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9822" h="1564161">
                <a:moveTo>
                  <a:pt x="0" y="156416"/>
                </a:moveTo>
                <a:cubicBezTo>
                  <a:pt x="0" y="70030"/>
                  <a:pt x="70030" y="0"/>
                  <a:pt x="156416" y="0"/>
                </a:cubicBezTo>
                <a:lnTo>
                  <a:pt x="2233406" y="0"/>
                </a:lnTo>
                <a:cubicBezTo>
                  <a:pt x="2319792" y="0"/>
                  <a:pt x="2389822" y="70030"/>
                  <a:pt x="2389822" y="156416"/>
                </a:cubicBezTo>
                <a:lnTo>
                  <a:pt x="2389822" y="1407745"/>
                </a:lnTo>
                <a:cubicBezTo>
                  <a:pt x="2389822" y="1494131"/>
                  <a:pt x="2319792" y="1564161"/>
                  <a:pt x="2233406" y="1564161"/>
                </a:cubicBezTo>
                <a:lnTo>
                  <a:pt x="156416" y="1564161"/>
                </a:lnTo>
                <a:cubicBezTo>
                  <a:pt x="70030" y="1564161"/>
                  <a:pt x="0" y="1494131"/>
                  <a:pt x="0" y="1407745"/>
                </a:cubicBezTo>
                <a:lnTo>
                  <a:pt x="0" y="15641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6773" tIns="91533" rIns="106773" bIns="91533" numCol="1" spcCol="1270" anchor="ctr" anchorCtr="0">
            <a:noAutofit/>
          </a:bodyPr>
          <a:lstStyle/>
          <a:p>
            <a:pPr marL="0" lvl="0" indent="0" algn="ctr" defTabSz="1066800">
              <a:lnSpc>
                <a:spcPct val="90000"/>
              </a:lnSpc>
              <a:spcBef>
                <a:spcPct val="0"/>
              </a:spcBef>
              <a:spcAft>
                <a:spcPct val="35000"/>
              </a:spcAft>
              <a:buNone/>
            </a:pPr>
            <a:r>
              <a:rPr lang="en-US" sz="2200" b="1" kern="1200" dirty="0">
                <a:solidFill>
                  <a:schemeClr val="bg1"/>
                </a:solidFill>
              </a:rPr>
              <a:t>Discharge note for inpatient pharmacists</a:t>
            </a:r>
          </a:p>
        </p:txBody>
      </p:sp>
      <p:sp>
        <p:nvSpPr>
          <p:cNvPr id="14" name="Freeform: Shape 13">
            <a:extLst>
              <a:ext uri="{FF2B5EF4-FFF2-40B4-BE49-F238E27FC236}">
                <a16:creationId xmlns:a16="http://schemas.microsoft.com/office/drawing/2014/main" id="{63919644-530E-4DF6-B414-D81BE1AB63C3}"/>
              </a:ext>
            </a:extLst>
          </p:cNvPr>
          <p:cNvSpPr/>
          <p:nvPr/>
        </p:nvSpPr>
        <p:spPr>
          <a:xfrm>
            <a:off x="2917625" y="1938529"/>
            <a:ext cx="3063820" cy="4702328"/>
          </a:xfrm>
          <a:custGeom>
            <a:avLst/>
            <a:gdLst>
              <a:gd name="connsiteX0" fmla="*/ 0 w 2987278"/>
              <a:gd name="connsiteY0" fmla="*/ 298728 h 5187696"/>
              <a:gd name="connsiteX1" fmla="*/ 298728 w 2987278"/>
              <a:gd name="connsiteY1" fmla="*/ 0 h 5187696"/>
              <a:gd name="connsiteX2" fmla="*/ 2688550 w 2987278"/>
              <a:gd name="connsiteY2" fmla="*/ 0 h 5187696"/>
              <a:gd name="connsiteX3" fmla="*/ 2987278 w 2987278"/>
              <a:gd name="connsiteY3" fmla="*/ 298728 h 5187696"/>
              <a:gd name="connsiteX4" fmla="*/ 2987278 w 2987278"/>
              <a:gd name="connsiteY4" fmla="*/ 4888968 h 5187696"/>
              <a:gd name="connsiteX5" fmla="*/ 2688550 w 2987278"/>
              <a:gd name="connsiteY5" fmla="*/ 5187696 h 5187696"/>
              <a:gd name="connsiteX6" fmla="*/ 298728 w 2987278"/>
              <a:gd name="connsiteY6" fmla="*/ 5187696 h 5187696"/>
              <a:gd name="connsiteX7" fmla="*/ 0 w 2987278"/>
              <a:gd name="connsiteY7" fmla="*/ 4888968 h 5187696"/>
              <a:gd name="connsiteX8" fmla="*/ 0 w 2987278"/>
              <a:gd name="connsiteY8" fmla="*/ 298728 h 518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7278" h="5187696">
                <a:moveTo>
                  <a:pt x="0" y="298728"/>
                </a:moveTo>
                <a:cubicBezTo>
                  <a:pt x="0" y="133745"/>
                  <a:pt x="133745" y="0"/>
                  <a:pt x="298728" y="0"/>
                </a:cubicBezTo>
                <a:lnTo>
                  <a:pt x="2688550" y="0"/>
                </a:lnTo>
                <a:cubicBezTo>
                  <a:pt x="2853533" y="0"/>
                  <a:pt x="2987278" y="133745"/>
                  <a:pt x="2987278" y="298728"/>
                </a:cubicBezTo>
                <a:lnTo>
                  <a:pt x="2987278" y="4888968"/>
                </a:lnTo>
                <a:cubicBezTo>
                  <a:pt x="2987278" y="5053951"/>
                  <a:pt x="2853533" y="5187696"/>
                  <a:pt x="2688550" y="5187696"/>
                </a:cubicBezTo>
                <a:lnTo>
                  <a:pt x="298728" y="5187696"/>
                </a:lnTo>
                <a:cubicBezTo>
                  <a:pt x="133745" y="5187696"/>
                  <a:pt x="0" y="5053951"/>
                  <a:pt x="0" y="4888968"/>
                </a:cubicBezTo>
                <a:lnTo>
                  <a:pt x="0" y="298728"/>
                </a:lnTo>
                <a:close/>
              </a:path>
            </a:pathLst>
          </a:custGeom>
          <a:solidFill>
            <a:schemeClr val="accent6">
              <a:alpha val="50000"/>
            </a:schemeClr>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738068"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Anticoagulation </a:t>
            </a:r>
            <a:r>
              <a:rPr lang="en-US" sz="2800" dirty="0">
                <a:solidFill>
                  <a:schemeClr val="tx1"/>
                </a:solidFill>
              </a:rPr>
              <a:t>N</a:t>
            </a:r>
            <a:r>
              <a:rPr lang="en-US" sz="2800" kern="1200" dirty="0">
                <a:solidFill>
                  <a:schemeClr val="tx1"/>
                </a:solidFill>
              </a:rPr>
              <a:t>ote </a:t>
            </a:r>
            <a:r>
              <a:rPr lang="en-US" sz="2800" dirty="0">
                <a:solidFill>
                  <a:schemeClr val="tx1"/>
                </a:solidFill>
              </a:rPr>
              <a:t>T</a:t>
            </a:r>
            <a:r>
              <a:rPr lang="en-US" sz="2800" kern="1200" dirty="0">
                <a:solidFill>
                  <a:schemeClr val="tx1"/>
                </a:solidFill>
              </a:rPr>
              <a:t>emplates </a:t>
            </a:r>
          </a:p>
        </p:txBody>
      </p:sp>
      <p:sp>
        <p:nvSpPr>
          <p:cNvPr id="15" name="Freeform: Shape 14">
            <a:extLst>
              <a:ext uri="{FF2B5EF4-FFF2-40B4-BE49-F238E27FC236}">
                <a16:creationId xmlns:a16="http://schemas.microsoft.com/office/drawing/2014/main" id="{50024B62-6BF4-4799-9490-B8F51ACDA0AA}"/>
              </a:ext>
            </a:extLst>
          </p:cNvPr>
          <p:cNvSpPr/>
          <p:nvPr/>
        </p:nvSpPr>
        <p:spPr>
          <a:xfrm>
            <a:off x="3132114" y="2950465"/>
            <a:ext cx="2694750" cy="1522032"/>
          </a:xfrm>
          <a:custGeom>
            <a:avLst/>
            <a:gdLst>
              <a:gd name="connsiteX0" fmla="*/ 0 w 2901698"/>
              <a:gd name="connsiteY0" fmla="*/ 174455 h 1744546"/>
              <a:gd name="connsiteX1" fmla="*/ 174455 w 2901698"/>
              <a:gd name="connsiteY1" fmla="*/ 0 h 1744546"/>
              <a:gd name="connsiteX2" fmla="*/ 2727243 w 2901698"/>
              <a:gd name="connsiteY2" fmla="*/ 0 h 1744546"/>
              <a:gd name="connsiteX3" fmla="*/ 2901698 w 2901698"/>
              <a:gd name="connsiteY3" fmla="*/ 174455 h 1744546"/>
              <a:gd name="connsiteX4" fmla="*/ 2901698 w 2901698"/>
              <a:gd name="connsiteY4" fmla="*/ 1570091 h 1744546"/>
              <a:gd name="connsiteX5" fmla="*/ 2727243 w 2901698"/>
              <a:gd name="connsiteY5" fmla="*/ 1744546 h 1744546"/>
              <a:gd name="connsiteX6" fmla="*/ 174455 w 2901698"/>
              <a:gd name="connsiteY6" fmla="*/ 1744546 h 1744546"/>
              <a:gd name="connsiteX7" fmla="*/ 0 w 2901698"/>
              <a:gd name="connsiteY7" fmla="*/ 1570091 h 1744546"/>
              <a:gd name="connsiteX8" fmla="*/ 0 w 2901698"/>
              <a:gd name="connsiteY8" fmla="*/ 174455 h 174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1698" h="1744546">
                <a:moveTo>
                  <a:pt x="0" y="174455"/>
                </a:moveTo>
                <a:cubicBezTo>
                  <a:pt x="0" y="78106"/>
                  <a:pt x="78106" y="0"/>
                  <a:pt x="174455" y="0"/>
                </a:cubicBezTo>
                <a:lnTo>
                  <a:pt x="2727243" y="0"/>
                </a:lnTo>
                <a:cubicBezTo>
                  <a:pt x="2823592" y="0"/>
                  <a:pt x="2901698" y="78106"/>
                  <a:pt x="2901698" y="174455"/>
                </a:cubicBezTo>
                <a:lnTo>
                  <a:pt x="2901698" y="1570091"/>
                </a:lnTo>
                <a:cubicBezTo>
                  <a:pt x="2901698" y="1666440"/>
                  <a:pt x="2823592" y="1744546"/>
                  <a:pt x="2727243" y="1744546"/>
                </a:cubicBezTo>
                <a:lnTo>
                  <a:pt x="174455" y="1744546"/>
                </a:lnTo>
                <a:cubicBezTo>
                  <a:pt x="78106" y="1744546"/>
                  <a:pt x="0" y="1666440"/>
                  <a:pt x="0" y="1570091"/>
                </a:cubicBezTo>
                <a:lnTo>
                  <a:pt x="0" y="174455"/>
                </a:lnTo>
                <a:close/>
              </a:path>
            </a:pathLst>
          </a:custGeom>
          <a:solidFill>
            <a:schemeClr val="accent6">
              <a:alpha val="5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01896" tIns="89196" rIns="101896" bIns="89196" numCol="1" spcCol="1270" anchor="ctr" anchorCtr="0">
            <a:noAutofit/>
          </a:bodyPr>
          <a:lstStyle/>
          <a:p>
            <a:pPr marL="0" lvl="0" indent="0" algn="ctr" defTabSz="889000">
              <a:lnSpc>
                <a:spcPct val="90000"/>
              </a:lnSpc>
              <a:spcBef>
                <a:spcPct val="0"/>
              </a:spcBef>
              <a:spcAft>
                <a:spcPct val="35000"/>
              </a:spcAft>
              <a:buNone/>
            </a:pPr>
            <a:r>
              <a:rPr lang="en-US" sz="2200" b="1" kern="1200" dirty="0">
                <a:solidFill>
                  <a:schemeClr val="bg1"/>
                </a:solidFill>
              </a:rPr>
              <a:t>Progress notes include modifiable risk factor assessment</a:t>
            </a:r>
          </a:p>
        </p:txBody>
      </p:sp>
      <p:sp>
        <p:nvSpPr>
          <p:cNvPr id="16" name="Freeform: Shape 15">
            <a:extLst>
              <a:ext uri="{FF2B5EF4-FFF2-40B4-BE49-F238E27FC236}">
                <a16:creationId xmlns:a16="http://schemas.microsoft.com/office/drawing/2014/main" id="{23937949-6EB8-4719-AF1B-2873DD9F8373}"/>
              </a:ext>
            </a:extLst>
          </p:cNvPr>
          <p:cNvSpPr/>
          <p:nvPr/>
        </p:nvSpPr>
        <p:spPr>
          <a:xfrm>
            <a:off x="3101566" y="4711221"/>
            <a:ext cx="2725298" cy="1699601"/>
          </a:xfrm>
          <a:custGeom>
            <a:avLst/>
            <a:gdLst>
              <a:gd name="connsiteX0" fmla="*/ 0 w 2755393"/>
              <a:gd name="connsiteY0" fmla="*/ 144846 h 1448455"/>
              <a:gd name="connsiteX1" fmla="*/ 144846 w 2755393"/>
              <a:gd name="connsiteY1" fmla="*/ 0 h 1448455"/>
              <a:gd name="connsiteX2" fmla="*/ 2610548 w 2755393"/>
              <a:gd name="connsiteY2" fmla="*/ 0 h 1448455"/>
              <a:gd name="connsiteX3" fmla="*/ 2755394 w 2755393"/>
              <a:gd name="connsiteY3" fmla="*/ 144846 h 1448455"/>
              <a:gd name="connsiteX4" fmla="*/ 2755393 w 2755393"/>
              <a:gd name="connsiteY4" fmla="*/ 1303610 h 1448455"/>
              <a:gd name="connsiteX5" fmla="*/ 2610547 w 2755393"/>
              <a:gd name="connsiteY5" fmla="*/ 1448456 h 1448455"/>
              <a:gd name="connsiteX6" fmla="*/ 144846 w 2755393"/>
              <a:gd name="connsiteY6" fmla="*/ 1448455 h 1448455"/>
              <a:gd name="connsiteX7" fmla="*/ 0 w 2755393"/>
              <a:gd name="connsiteY7" fmla="*/ 1303609 h 1448455"/>
              <a:gd name="connsiteX8" fmla="*/ 0 w 2755393"/>
              <a:gd name="connsiteY8" fmla="*/ 144846 h 144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5393" h="1448455">
                <a:moveTo>
                  <a:pt x="0" y="144846"/>
                </a:moveTo>
                <a:cubicBezTo>
                  <a:pt x="0" y="64850"/>
                  <a:pt x="64850" y="0"/>
                  <a:pt x="144846" y="0"/>
                </a:cubicBezTo>
                <a:lnTo>
                  <a:pt x="2610548" y="0"/>
                </a:lnTo>
                <a:cubicBezTo>
                  <a:pt x="2690544" y="0"/>
                  <a:pt x="2755394" y="64850"/>
                  <a:pt x="2755394" y="144846"/>
                </a:cubicBezTo>
                <a:cubicBezTo>
                  <a:pt x="2755394" y="531101"/>
                  <a:pt x="2755393" y="917355"/>
                  <a:pt x="2755393" y="1303610"/>
                </a:cubicBezTo>
                <a:cubicBezTo>
                  <a:pt x="2755393" y="1383606"/>
                  <a:pt x="2690543" y="1448456"/>
                  <a:pt x="2610547" y="1448456"/>
                </a:cubicBezTo>
                <a:lnTo>
                  <a:pt x="144846" y="1448455"/>
                </a:lnTo>
                <a:cubicBezTo>
                  <a:pt x="64850" y="1448455"/>
                  <a:pt x="0" y="1383605"/>
                  <a:pt x="0" y="1303609"/>
                </a:cubicBezTo>
                <a:lnTo>
                  <a:pt x="0" y="144846"/>
                </a:lnTo>
                <a:close/>
              </a:path>
            </a:pathLst>
          </a:custGeom>
          <a:solidFill>
            <a:schemeClr val="accent6">
              <a:alpha val="5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93224" tIns="80524" rIns="93224" bIns="80524" numCol="1" spcCol="1270" anchor="ctr" anchorCtr="0">
            <a:noAutofit/>
          </a:bodyPr>
          <a:lstStyle/>
          <a:p>
            <a:pPr marL="0" lvl="0" indent="0" algn="ctr" defTabSz="889000">
              <a:lnSpc>
                <a:spcPct val="90000"/>
              </a:lnSpc>
              <a:spcBef>
                <a:spcPct val="0"/>
              </a:spcBef>
              <a:spcAft>
                <a:spcPct val="35000"/>
              </a:spcAft>
              <a:buNone/>
            </a:pPr>
            <a:r>
              <a:rPr lang="en-US" sz="2200" b="1" kern="1200" dirty="0">
                <a:solidFill>
                  <a:schemeClr val="bg1"/>
                </a:solidFill>
              </a:rPr>
              <a:t>Consult includes hemorrhagic risk assessments, referral recommendations, and time to follow-up</a:t>
            </a:r>
          </a:p>
        </p:txBody>
      </p:sp>
      <p:grpSp>
        <p:nvGrpSpPr>
          <p:cNvPr id="22" name="Group 21">
            <a:extLst>
              <a:ext uri="{FF2B5EF4-FFF2-40B4-BE49-F238E27FC236}">
                <a16:creationId xmlns:a16="http://schemas.microsoft.com/office/drawing/2014/main" id="{72D0DD56-869A-4325-84A8-201737B110C5}"/>
              </a:ext>
            </a:extLst>
          </p:cNvPr>
          <p:cNvGrpSpPr/>
          <p:nvPr/>
        </p:nvGrpSpPr>
        <p:grpSpPr>
          <a:xfrm>
            <a:off x="6042433" y="1938529"/>
            <a:ext cx="2774227" cy="4702328"/>
            <a:chOff x="6042433" y="1938529"/>
            <a:chExt cx="2774227" cy="4702328"/>
          </a:xfrm>
          <a:solidFill>
            <a:srgbClr val="FF6B6D"/>
          </a:solidFill>
        </p:grpSpPr>
        <p:sp>
          <p:nvSpPr>
            <p:cNvPr id="17" name="Freeform: Shape 16">
              <a:extLst>
                <a:ext uri="{FF2B5EF4-FFF2-40B4-BE49-F238E27FC236}">
                  <a16:creationId xmlns:a16="http://schemas.microsoft.com/office/drawing/2014/main" id="{4F053FDC-CA84-4BB7-9A9B-D919DBC93903}"/>
                </a:ext>
              </a:extLst>
            </p:cNvPr>
            <p:cNvSpPr/>
            <p:nvPr/>
          </p:nvSpPr>
          <p:spPr>
            <a:xfrm>
              <a:off x="6042433" y="1938529"/>
              <a:ext cx="2774227" cy="4702328"/>
            </a:xfrm>
            <a:custGeom>
              <a:avLst/>
              <a:gdLst>
                <a:gd name="connsiteX0" fmla="*/ 0 w 2987278"/>
                <a:gd name="connsiteY0" fmla="*/ 298728 h 5187696"/>
                <a:gd name="connsiteX1" fmla="*/ 298728 w 2987278"/>
                <a:gd name="connsiteY1" fmla="*/ 0 h 5187696"/>
                <a:gd name="connsiteX2" fmla="*/ 2688550 w 2987278"/>
                <a:gd name="connsiteY2" fmla="*/ 0 h 5187696"/>
                <a:gd name="connsiteX3" fmla="*/ 2987278 w 2987278"/>
                <a:gd name="connsiteY3" fmla="*/ 298728 h 5187696"/>
                <a:gd name="connsiteX4" fmla="*/ 2987278 w 2987278"/>
                <a:gd name="connsiteY4" fmla="*/ 4888968 h 5187696"/>
                <a:gd name="connsiteX5" fmla="*/ 2688550 w 2987278"/>
                <a:gd name="connsiteY5" fmla="*/ 5187696 h 5187696"/>
                <a:gd name="connsiteX6" fmla="*/ 298728 w 2987278"/>
                <a:gd name="connsiteY6" fmla="*/ 5187696 h 5187696"/>
                <a:gd name="connsiteX7" fmla="*/ 0 w 2987278"/>
                <a:gd name="connsiteY7" fmla="*/ 4888968 h 5187696"/>
                <a:gd name="connsiteX8" fmla="*/ 0 w 2987278"/>
                <a:gd name="connsiteY8" fmla="*/ 298728 h 518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7278" h="5187696">
                  <a:moveTo>
                    <a:pt x="0" y="298728"/>
                  </a:moveTo>
                  <a:cubicBezTo>
                    <a:pt x="0" y="133745"/>
                    <a:pt x="133745" y="0"/>
                    <a:pt x="298728" y="0"/>
                  </a:cubicBezTo>
                  <a:lnTo>
                    <a:pt x="2688550" y="0"/>
                  </a:lnTo>
                  <a:cubicBezTo>
                    <a:pt x="2853533" y="0"/>
                    <a:pt x="2987278" y="133745"/>
                    <a:pt x="2987278" y="298728"/>
                  </a:cubicBezTo>
                  <a:lnTo>
                    <a:pt x="2987278" y="4888968"/>
                  </a:lnTo>
                  <a:cubicBezTo>
                    <a:pt x="2987278" y="5053951"/>
                    <a:pt x="2853533" y="5187696"/>
                    <a:pt x="2688550" y="5187696"/>
                  </a:cubicBezTo>
                  <a:lnTo>
                    <a:pt x="298728" y="5187696"/>
                  </a:lnTo>
                  <a:cubicBezTo>
                    <a:pt x="133745" y="5187696"/>
                    <a:pt x="0" y="5053951"/>
                    <a:pt x="0" y="4888968"/>
                  </a:cubicBezTo>
                  <a:lnTo>
                    <a:pt x="0" y="298728"/>
                  </a:lnTo>
                  <a:close/>
                </a:path>
              </a:pathLst>
            </a:custGeom>
            <a:grp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738068"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Educational Sessions </a:t>
              </a:r>
            </a:p>
          </p:txBody>
        </p:sp>
        <p:sp>
          <p:nvSpPr>
            <p:cNvPr id="18" name="Freeform: Shape 17">
              <a:extLst>
                <a:ext uri="{FF2B5EF4-FFF2-40B4-BE49-F238E27FC236}">
                  <a16:creationId xmlns:a16="http://schemas.microsoft.com/office/drawing/2014/main" id="{60FB1477-FF9F-470E-A415-EA8928529189}"/>
                </a:ext>
              </a:extLst>
            </p:cNvPr>
            <p:cNvSpPr/>
            <p:nvPr/>
          </p:nvSpPr>
          <p:spPr>
            <a:xfrm>
              <a:off x="6164410" y="2975166"/>
              <a:ext cx="2436681" cy="991724"/>
            </a:xfrm>
            <a:custGeom>
              <a:avLst/>
              <a:gdLst>
                <a:gd name="connsiteX0" fmla="*/ 0 w 2623810"/>
                <a:gd name="connsiteY0" fmla="*/ 101917 h 1019174"/>
                <a:gd name="connsiteX1" fmla="*/ 101917 w 2623810"/>
                <a:gd name="connsiteY1" fmla="*/ 0 h 1019174"/>
                <a:gd name="connsiteX2" fmla="*/ 2521893 w 2623810"/>
                <a:gd name="connsiteY2" fmla="*/ 0 h 1019174"/>
                <a:gd name="connsiteX3" fmla="*/ 2623810 w 2623810"/>
                <a:gd name="connsiteY3" fmla="*/ 101917 h 1019174"/>
                <a:gd name="connsiteX4" fmla="*/ 2623810 w 2623810"/>
                <a:gd name="connsiteY4" fmla="*/ 917257 h 1019174"/>
                <a:gd name="connsiteX5" fmla="*/ 2521893 w 2623810"/>
                <a:gd name="connsiteY5" fmla="*/ 1019174 h 1019174"/>
                <a:gd name="connsiteX6" fmla="*/ 101917 w 2623810"/>
                <a:gd name="connsiteY6" fmla="*/ 1019174 h 1019174"/>
                <a:gd name="connsiteX7" fmla="*/ 0 w 2623810"/>
                <a:gd name="connsiteY7" fmla="*/ 917257 h 1019174"/>
                <a:gd name="connsiteX8" fmla="*/ 0 w 2623810"/>
                <a:gd name="connsiteY8" fmla="*/ 101917 h 101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3810" h="1019174">
                  <a:moveTo>
                    <a:pt x="0" y="101917"/>
                  </a:moveTo>
                  <a:cubicBezTo>
                    <a:pt x="0" y="45630"/>
                    <a:pt x="45630" y="0"/>
                    <a:pt x="101917" y="0"/>
                  </a:cubicBezTo>
                  <a:lnTo>
                    <a:pt x="2521893" y="0"/>
                  </a:lnTo>
                  <a:cubicBezTo>
                    <a:pt x="2578180" y="0"/>
                    <a:pt x="2623810" y="45630"/>
                    <a:pt x="2623810" y="101917"/>
                  </a:cubicBezTo>
                  <a:lnTo>
                    <a:pt x="2623810" y="917257"/>
                  </a:lnTo>
                  <a:cubicBezTo>
                    <a:pt x="2623810" y="973544"/>
                    <a:pt x="2578180" y="1019174"/>
                    <a:pt x="2521893" y="1019174"/>
                  </a:cubicBezTo>
                  <a:lnTo>
                    <a:pt x="101917" y="1019174"/>
                  </a:lnTo>
                  <a:cubicBezTo>
                    <a:pt x="45630" y="1019174"/>
                    <a:pt x="0" y="973544"/>
                    <a:pt x="0" y="917257"/>
                  </a:cubicBezTo>
                  <a:lnTo>
                    <a:pt x="0" y="101917"/>
                  </a:lnTo>
                  <a:close/>
                </a:path>
              </a:pathLst>
            </a:custGeom>
            <a:solidFill>
              <a:srgbClr val="FF5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90811" tIns="75571" rIns="90811" bIns="75571" numCol="1" spcCol="1270" anchor="ctr" anchorCtr="0">
              <a:noAutofit/>
            </a:bodyPr>
            <a:lstStyle/>
            <a:p>
              <a:pPr marL="0" lvl="0" indent="0" algn="ctr" defTabSz="1066800">
                <a:lnSpc>
                  <a:spcPct val="90000"/>
                </a:lnSpc>
                <a:spcBef>
                  <a:spcPct val="0"/>
                </a:spcBef>
                <a:spcAft>
                  <a:spcPct val="35000"/>
                </a:spcAft>
                <a:buNone/>
              </a:pPr>
              <a:r>
                <a:rPr lang="en-US" sz="2200" b="1" kern="1200" dirty="0">
                  <a:solidFill>
                    <a:schemeClr val="bg1"/>
                  </a:solidFill>
                </a:rPr>
                <a:t>Anticoagulation dosing</a:t>
              </a:r>
            </a:p>
          </p:txBody>
        </p:sp>
        <p:sp>
          <p:nvSpPr>
            <p:cNvPr id="19" name="Freeform: Shape 18">
              <a:extLst>
                <a:ext uri="{FF2B5EF4-FFF2-40B4-BE49-F238E27FC236}">
                  <a16:creationId xmlns:a16="http://schemas.microsoft.com/office/drawing/2014/main" id="{436457AA-075C-44D9-8594-46E0A3CE435C}"/>
                </a:ext>
              </a:extLst>
            </p:cNvPr>
            <p:cNvSpPr/>
            <p:nvPr/>
          </p:nvSpPr>
          <p:spPr>
            <a:xfrm>
              <a:off x="6141762" y="4163932"/>
              <a:ext cx="2481978" cy="991724"/>
            </a:xfrm>
            <a:custGeom>
              <a:avLst/>
              <a:gdLst>
                <a:gd name="connsiteX0" fmla="*/ 0 w 2672586"/>
                <a:gd name="connsiteY0" fmla="*/ 101917 h 1019174"/>
                <a:gd name="connsiteX1" fmla="*/ 101917 w 2672586"/>
                <a:gd name="connsiteY1" fmla="*/ 0 h 1019174"/>
                <a:gd name="connsiteX2" fmla="*/ 2570669 w 2672586"/>
                <a:gd name="connsiteY2" fmla="*/ 0 h 1019174"/>
                <a:gd name="connsiteX3" fmla="*/ 2672586 w 2672586"/>
                <a:gd name="connsiteY3" fmla="*/ 101917 h 1019174"/>
                <a:gd name="connsiteX4" fmla="*/ 2672586 w 2672586"/>
                <a:gd name="connsiteY4" fmla="*/ 917257 h 1019174"/>
                <a:gd name="connsiteX5" fmla="*/ 2570669 w 2672586"/>
                <a:gd name="connsiteY5" fmla="*/ 1019174 h 1019174"/>
                <a:gd name="connsiteX6" fmla="*/ 101917 w 2672586"/>
                <a:gd name="connsiteY6" fmla="*/ 1019174 h 1019174"/>
                <a:gd name="connsiteX7" fmla="*/ 0 w 2672586"/>
                <a:gd name="connsiteY7" fmla="*/ 917257 h 1019174"/>
                <a:gd name="connsiteX8" fmla="*/ 0 w 2672586"/>
                <a:gd name="connsiteY8" fmla="*/ 101917 h 101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2586" h="1019174">
                  <a:moveTo>
                    <a:pt x="0" y="101917"/>
                  </a:moveTo>
                  <a:cubicBezTo>
                    <a:pt x="0" y="45630"/>
                    <a:pt x="45630" y="0"/>
                    <a:pt x="101917" y="0"/>
                  </a:cubicBezTo>
                  <a:lnTo>
                    <a:pt x="2570669" y="0"/>
                  </a:lnTo>
                  <a:cubicBezTo>
                    <a:pt x="2626956" y="0"/>
                    <a:pt x="2672586" y="45630"/>
                    <a:pt x="2672586" y="101917"/>
                  </a:cubicBezTo>
                  <a:lnTo>
                    <a:pt x="2672586" y="917257"/>
                  </a:lnTo>
                  <a:cubicBezTo>
                    <a:pt x="2672586" y="973544"/>
                    <a:pt x="2626956" y="1019174"/>
                    <a:pt x="2570669" y="1019174"/>
                  </a:cubicBezTo>
                  <a:lnTo>
                    <a:pt x="101917" y="1019174"/>
                  </a:lnTo>
                  <a:cubicBezTo>
                    <a:pt x="45630" y="1019174"/>
                    <a:pt x="0" y="973544"/>
                    <a:pt x="0" y="917257"/>
                  </a:cubicBezTo>
                  <a:lnTo>
                    <a:pt x="0" y="101917"/>
                  </a:lnTo>
                  <a:close/>
                </a:path>
              </a:pathLst>
            </a:cu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90811" tIns="75571" rIns="90811" bIns="75571" numCol="1" spcCol="1270" anchor="ctr" anchorCtr="0">
              <a:noAutofit/>
            </a:bodyPr>
            <a:lstStyle/>
            <a:p>
              <a:pPr marL="0" lvl="0" indent="0" algn="ctr" defTabSz="1066800">
                <a:lnSpc>
                  <a:spcPct val="90000"/>
                </a:lnSpc>
                <a:spcBef>
                  <a:spcPct val="0"/>
                </a:spcBef>
                <a:spcAft>
                  <a:spcPct val="35000"/>
                </a:spcAft>
                <a:buNone/>
              </a:pPr>
              <a:r>
                <a:rPr lang="en-US" sz="2200" b="1" kern="1200" dirty="0">
                  <a:solidFill>
                    <a:schemeClr val="bg1"/>
                  </a:solidFill>
                </a:rPr>
                <a:t>Concomitant medication recommendations</a:t>
              </a:r>
            </a:p>
          </p:txBody>
        </p:sp>
        <p:sp>
          <p:nvSpPr>
            <p:cNvPr id="20" name="Freeform: Shape 19">
              <a:extLst>
                <a:ext uri="{FF2B5EF4-FFF2-40B4-BE49-F238E27FC236}">
                  <a16:creationId xmlns:a16="http://schemas.microsoft.com/office/drawing/2014/main" id="{DBFCF030-E59F-4D99-B9DD-9031473B937C}"/>
                </a:ext>
              </a:extLst>
            </p:cNvPr>
            <p:cNvSpPr/>
            <p:nvPr/>
          </p:nvSpPr>
          <p:spPr>
            <a:xfrm>
              <a:off x="6141762" y="5380160"/>
              <a:ext cx="2481978" cy="991724"/>
            </a:xfrm>
            <a:custGeom>
              <a:avLst/>
              <a:gdLst>
                <a:gd name="connsiteX0" fmla="*/ 0 w 2672586"/>
                <a:gd name="connsiteY0" fmla="*/ 101917 h 1019174"/>
                <a:gd name="connsiteX1" fmla="*/ 101917 w 2672586"/>
                <a:gd name="connsiteY1" fmla="*/ 0 h 1019174"/>
                <a:gd name="connsiteX2" fmla="*/ 2570669 w 2672586"/>
                <a:gd name="connsiteY2" fmla="*/ 0 h 1019174"/>
                <a:gd name="connsiteX3" fmla="*/ 2672586 w 2672586"/>
                <a:gd name="connsiteY3" fmla="*/ 101917 h 1019174"/>
                <a:gd name="connsiteX4" fmla="*/ 2672586 w 2672586"/>
                <a:gd name="connsiteY4" fmla="*/ 917257 h 1019174"/>
                <a:gd name="connsiteX5" fmla="*/ 2570669 w 2672586"/>
                <a:gd name="connsiteY5" fmla="*/ 1019174 h 1019174"/>
                <a:gd name="connsiteX6" fmla="*/ 101917 w 2672586"/>
                <a:gd name="connsiteY6" fmla="*/ 1019174 h 1019174"/>
                <a:gd name="connsiteX7" fmla="*/ 0 w 2672586"/>
                <a:gd name="connsiteY7" fmla="*/ 917257 h 1019174"/>
                <a:gd name="connsiteX8" fmla="*/ 0 w 2672586"/>
                <a:gd name="connsiteY8" fmla="*/ 101917 h 101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2586" h="1019174">
                  <a:moveTo>
                    <a:pt x="0" y="101917"/>
                  </a:moveTo>
                  <a:cubicBezTo>
                    <a:pt x="0" y="45630"/>
                    <a:pt x="45630" y="0"/>
                    <a:pt x="101917" y="0"/>
                  </a:cubicBezTo>
                  <a:lnTo>
                    <a:pt x="2570669" y="0"/>
                  </a:lnTo>
                  <a:cubicBezTo>
                    <a:pt x="2626956" y="0"/>
                    <a:pt x="2672586" y="45630"/>
                    <a:pt x="2672586" y="101917"/>
                  </a:cubicBezTo>
                  <a:lnTo>
                    <a:pt x="2672586" y="917257"/>
                  </a:lnTo>
                  <a:cubicBezTo>
                    <a:pt x="2672586" y="973544"/>
                    <a:pt x="2626956" y="1019174"/>
                    <a:pt x="2570669" y="1019174"/>
                  </a:cubicBezTo>
                  <a:lnTo>
                    <a:pt x="101917" y="1019174"/>
                  </a:lnTo>
                  <a:cubicBezTo>
                    <a:pt x="45630" y="1019174"/>
                    <a:pt x="0" y="973544"/>
                    <a:pt x="0" y="917257"/>
                  </a:cubicBezTo>
                  <a:lnTo>
                    <a:pt x="0" y="101917"/>
                  </a:lnTo>
                  <a:close/>
                </a:path>
              </a:pathLst>
            </a:custGeom>
            <a:solidFill>
              <a:srgbClr val="C000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90811" tIns="75571" rIns="90811" bIns="75571" numCol="1" spcCol="1270" anchor="ctr" anchorCtr="0">
              <a:noAutofit/>
            </a:bodyPr>
            <a:lstStyle/>
            <a:p>
              <a:pPr marL="0" lvl="0" indent="0" algn="ctr" defTabSz="1066800">
                <a:lnSpc>
                  <a:spcPct val="90000"/>
                </a:lnSpc>
                <a:spcBef>
                  <a:spcPct val="0"/>
                </a:spcBef>
                <a:spcAft>
                  <a:spcPct val="35000"/>
                </a:spcAft>
                <a:buNone/>
              </a:pPr>
              <a:r>
                <a:rPr lang="en-US" sz="2200" b="1" kern="1200" dirty="0">
                  <a:solidFill>
                    <a:schemeClr val="bg1"/>
                  </a:solidFill>
                </a:rPr>
                <a:t>Documentation and reporting</a:t>
              </a:r>
            </a:p>
          </p:txBody>
        </p:sp>
      </p:grpSp>
    </p:spTree>
    <p:extLst>
      <p:ext uri="{BB962C8B-B14F-4D97-AF65-F5344CB8AC3E}">
        <p14:creationId xmlns:p14="http://schemas.microsoft.com/office/powerpoint/2010/main" val="811147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97E2-40A0-4249-9102-199207AD4AE4}"/>
              </a:ext>
            </a:extLst>
          </p:cNvPr>
          <p:cNvSpPr>
            <a:spLocks noGrp="1"/>
          </p:cNvSpPr>
          <p:nvPr>
            <p:ph type="title" idx="4294967295"/>
          </p:nvPr>
        </p:nvSpPr>
        <p:spPr>
          <a:xfrm>
            <a:off x="457200" y="304624"/>
            <a:ext cx="8229600" cy="1290637"/>
          </a:xfrm>
          <a:prstGeom prst="rect">
            <a:avLst/>
          </a:prstGeom>
        </p:spPr>
        <p:txBody>
          <a:bodyPr>
            <a:normAutofit/>
          </a:bodyPr>
          <a:lstStyle/>
          <a:p>
            <a:pPr algn="ctr"/>
            <a:r>
              <a:rPr lang="en-US" b="1" dirty="0"/>
              <a:t>Baseline Characteristics</a:t>
            </a:r>
          </a:p>
        </p:txBody>
      </p:sp>
      <p:graphicFrame>
        <p:nvGraphicFramePr>
          <p:cNvPr id="4" name="Table 3">
            <a:extLst>
              <a:ext uri="{FF2B5EF4-FFF2-40B4-BE49-F238E27FC236}">
                <a16:creationId xmlns:a16="http://schemas.microsoft.com/office/drawing/2014/main" id="{2CC5FADA-1E90-4622-A912-68884B7238DD}"/>
              </a:ext>
            </a:extLst>
          </p:cNvPr>
          <p:cNvGraphicFramePr>
            <a:graphicFrameLocks noGrp="1"/>
          </p:cNvGraphicFramePr>
          <p:nvPr>
            <p:extLst>
              <p:ext uri="{D42A27DB-BD31-4B8C-83A1-F6EECF244321}">
                <p14:modId xmlns:p14="http://schemas.microsoft.com/office/powerpoint/2010/main" val="979404721"/>
              </p:ext>
            </p:extLst>
          </p:nvPr>
        </p:nvGraphicFramePr>
        <p:xfrm>
          <a:off x="457200" y="1895934"/>
          <a:ext cx="8045116" cy="4640370"/>
        </p:xfrm>
        <a:graphic>
          <a:graphicData uri="http://schemas.openxmlformats.org/drawingml/2006/table">
            <a:tbl>
              <a:tblPr firstRow="1" firstCol="1" bandRow="1">
                <a:tableStyleId>{B301B821-A1FF-4177-AEE7-76D212191A09}</a:tableStyleId>
              </a:tblPr>
              <a:tblGrid>
                <a:gridCol w="5077326">
                  <a:extLst>
                    <a:ext uri="{9D8B030D-6E8A-4147-A177-3AD203B41FA5}">
                      <a16:colId xmlns:a16="http://schemas.microsoft.com/office/drawing/2014/main" val="1367979283"/>
                    </a:ext>
                  </a:extLst>
                </a:gridCol>
                <a:gridCol w="2967790">
                  <a:extLst>
                    <a:ext uri="{9D8B030D-6E8A-4147-A177-3AD203B41FA5}">
                      <a16:colId xmlns:a16="http://schemas.microsoft.com/office/drawing/2014/main" val="2723524526"/>
                    </a:ext>
                  </a:extLst>
                </a:gridCol>
              </a:tblGrid>
              <a:tr h="360371">
                <a:tc gridSpan="2">
                  <a:txBody>
                    <a:bodyPr/>
                    <a:lstStyle/>
                    <a:p>
                      <a:pPr marL="0" marR="0" algn="ctr">
                        <a:lnSpc>
                          <a:spcPct val="107000"/>
                        </a:lnSpc>
                        <a:spcBef>
                          <a:spcPts val="0"/>
                        </a:spcBef>
                        <a:spcAft>
                          <a:spcPts val="0"/>
                        </a:spcAft>
                      </a:pPr>
                      <a:r>
                        <a:rPr lang="en-US" sz="2800" dirty="0">
                          <a:solidFill>
                            <a:schemeClr val="tx1"/>
                          </a:solidFill>
                          <a:effectLst/>
                          <a:latin typeface="+mn-lt"/>
                          <a:ea typeface="Calibri" panose="020F0502020204030204" pitchFamily="34" charset="0"/>
                          <a:cs typeface="Times New Roman" panose="02020603050405020304" pitchFamily="18" charset="0"/>
                        </a:rPr>
                        <a:t>Patient Population (N=37)</a:t>
                      </a:r>
                    </a:p>
                  </a:txBody>
                  <a:tcPr marL="88104" marR="88104" marT="44052" marB="44052"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lnSpc>
                          <a:spcPct val="107000"/>
                        </a:lnSpc>
                        <a:spcBef>
                          <a:spcPts val="0"/>
                        </a:spcBef>
                        <a:spcAft>
                          <a:spcPts val="0"/>
                        </a:spcAft>
                      </a:pPr>
                      <a:endParaRPr lang="en-US" sz="2800" dirty="0">
                        <a:solidFill>
                          <a:schemeClr val="tx1"/>
                        </a:solidFill>
                        <a:effectLst/>
                        <a:latin typeface="+mn-lt"/>
                        <a:ea typeface="Calibri" panose="020F0502020204030204" pitchFamily="34" charset="0"/>
                        <a:cs typeface="Times New Roman" panose="02020603050405020304" pitchFamily="18" charset="0"/>
                      </a:endParaRPr>
                    </a:p>
                  </a:txBody>
                  <a:tcPr marL="88104" marR="88104" marT="44052" marB="44052"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2346271"/>
                  </a:ext>
                </a:extLst>
              </a:tr>
              <a:tr h="360371">
                <a:tc gridSpan="2">
                  <a:txBody>
                    <a:bodyPr/>
                    <a:lstStyle/>
                    <a:p>
                      <a:pPr marL="0" marR="0" algn="ctr">
                        <a:lnSpc>
                          <a:spcPct val="107000"/>
                        </a:lnSpc>
                        <a:spcBef>
                          <a:spcPts val="0"/>
                        </a:spcBef>
                        <a:spcAft>
                          <a:spcPts val="0"/>
                        </a:spcAft>
                      </a:pPr>
                      <a:r>
                        <a:rPr lang="en-US" sz="2800" dirty="0">
                          <a:solidFill>
                            <a:schemeClr val="bg1"/>
                          </a:solidFill>
                          <a:effectLst/>
                          <a:latin typeface="+mn-lt"/>
                        </a:rPr>
                        <a:t>Indication</a:t>
                      </a:r>
                      <a:endParaRPr lang="en-US" sz="2800" dirty="0">
                        <a:solidFill>
                          <a:schemeClr val="bg1"/>
                        </a:solidFill>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953C4"/>
                    </a:solidFill>
                  </a:tcPr>
                </a:tc>
                <a:tc hMerge="1">
                  <a:txBody>
                    <a:bodyPr/>
                    <a:lstStyle/>
                    <a:p>
                      <a:pPr marL="0" marR="0" algn="ctr">
                        <a:lnSpc>
                          <a:spcPct val="107000"/>
                        </a:lnSpc>
                        <a:spcBef>
                          <a:spcPts val="0"/>
                        </a:spcBef>
                        <a:spcAft>
                          <a:spcPts val="0"/>
                        </a:spcAft>
                      </a:pPr>
                      <a:endParaRPr lang="en-US" sz="2800" dirty="0">
                        <a:solidFill>
                          <a:schemeClr val="bg1"/>
                        </a:solidFill>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953C4"/>
                    </a:solidFill>
                  </a:tcPr>
                </a:tc>
                <a:extLst>
                  <a:ext uri="{0D108BD9-81ED-4DB2-BD59-A6C34878D82A}">
                    <a16:rowId xmlns:a16="http://schemas.microsoft.com/office/drawing/2014/main" val="3465250692"/>
                  </a:ext>
                </a:extLst>
              </a:tr>
              <a:tr h="360371">
                <a:tc>
                  <a:txBody>
                    <a:bodyPr/>
                    <a:lstStyle/>
                    <a:p>
                      <a:pPr marL="0" marR="0" algn="ctr">
                        <a:lnSpc>
                          <a:spcPct val="107000"/>
                        </a:lnSpc>
                        <a:spcBef>
                          <a:spcPts val="0"/>
                        </a:spcBef>
                        <a:spcAft>
                          <a:spcPts val="0"/>
                        </a:spcAft>
                      </a:pPr>
                      <a:r>
                        <a:rPr lang="en-US" sz="2300" dirty="0">
                          <a:effectLst/>
                          <a:latin typeface="+mn-lt"/>
                        </a:rPr>
                        <a:t>AF </a:t>
                      </a:r>
                      <a:r>
                        <a:rPr kumimoji="0" lang="en-US" sz="1700" b="0" i="1" u="none" strike="noStrike" kern="1200" cap="none" spc="0" normalizeH="0" baseline="0" noProof="0" dirty="0">
                          <a:ln>
                            <a:noFill/>
                          </a:ln>
                          <a:solidFill>
                            <a:prstClr val="black"/>
                          </a:solidFill>
                          <a:effectLst/>
                          <a:uLnTx/>
                          <a:uFillTx/>
                          <a:latin typeface="+mn-lt"/>
                          <a:ea typeface="+mn-ea"/>
                          <a:cs typeface="+mn-cs"/>
                        </a:rPr>
                        <a:t>n (%)</a:t>
                      </a:r>
                      <a:endParaRPr lang="en-US" sz="2300" b="0" dirty="0">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300" dirty="0">
                          <a:effectLst/>
                          <a:latin typeface="+mn-lt"/>
                        </a:rPr>
                        <a:t> 26 (70.3)</a:t>
                      </a:r>
                      <a:endParaRPr lang="en-US" sz="2300" dirty="0">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716127"/>
                  </a:ext>
                </a:extLst>
              </a:tr>
              <a:tr h="360371">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2300" dirty="0">
                          <a:effectLst/>
                          <a:latin typeface="+mn-lt"/>
                        </a:rPr>
                        <a:t>VTE </a:t>
                      </a:r>
                      <a:r>
                        <a:rPr kumimoji="0" lang="en-US" sz="1700" b="0" i="1" u="none" strike="noStrike" kern="1200" cap="none" spc="0" normalizeH="0" baseline="0" noProof="0" dirty="0">
                          <a:ln>
                            <a:noFill/>
                          </a:ln>
                          <a:solidFill>
                            <a:prstClr val="black"/>
                          </a:solidFill>
                          <a:effectLst/>
                          <a:uLnTx/>
                          <a:uFillTx/>
                          <a:latin typeface="+mn-lt"/>
                          <a:ea typeface="+mn-ea"/>
                          <a:cs typeface="+mn-cs"/>
                        </a:rPr>
                        <a:t>n (%)</a:t>
                      </a:r>
                      <a:endParaRPr lang="en-US" sz="2300" b="0" dirty="0">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300" dirty="0">
                          <a:effectLst/>
                          <a:latin typeface="+mn-lt"/>
                        </a:rPr>
                        <a:t>6 (16.2)</a:t>
                      </a:r>
                      <a:endParaRPr lang="en-US" sz="2300" dirty="0">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722483"/>
                  </a:ext>
                </a:extLst>
              </a:tr>
              <a:tr h="360371">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2300" dirty="0">
                          <a:effectLst/>
                          <a:latin typeface="+mn-lt"/>
                        </a:rPr>
                        <a:t>Combination </a:t>
                      </a:r>
                      <a:r>
                        <a:rPr kumimoji="0" lang="en-US" sz="1700" b="0" i="1" u="none" strike="noStrike" kern="1200" cap="none" spc="0" normalizeH="0" baseline="0" noProof="0" dirty="0">
                          <a:ln>
                            <a:noFill/>
                          </a:ln>
                          <a:solidFill>
                            <a:prstClr val="black"/>
                          </a:solidFill>
                          <a:effectLst/>
                          <a:uLnTx/>
                          <a:uFillTx/>
                          <a:latin typeface="+mn-lt"/>
                          <a:ea typeface="+mn-ea"/>
                          <a:cs typeface="+mn-cs"/>
                        </a:rPr>
                        <a:t>n (%)</a:t>
                      </a:r>
                      <a:endParaRPr lang="en-US" sz="2300" b="0" dirty="0">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300" dirty="0">
                          <a:effectLst/>
                          <a:latin typeface="+mn-lt"/>
                        </a:rPr>
                        <a:t> 3 (8.1)</a:t>
                      </a:r>
                      <a:endParaRPr lang="en-US" sz="2300" dirty="0">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5163534"/>
                  </a:ext>
                </a:extLst>
              </a:tr>
              <a:tr h="360371">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2300" b="1" dirty="0">
                          <a:effectLst/>
                          <a:latin typeface="+mn-lt"/>
                          <a:ea typeface="Calibri" panose="020F0502020204030204" pitchFamily="34" charset="0"/>
                          <a:cs typeface="Times New Roman" panose="02020603050405020304" pitchFamily="18" charset="0"/>
                        </a:rPr>
                        <a:t>MHV</a:t>
                      </a:r>
                      <a:r>
                        <a:rPr lang="en-US" sz="2300" b="0" dirty="0">
                          <a:effectLst/>
                          <a:latin typeface="+mn-lt"/>
                          <a:ea typeface="Calibri" panose="020F0502020204030204" pitchFamily="34" charset="0"/>
                          <a:cs typeface="Times New Roman" panose="02020603050405020304" pitchFamily="18" charset="0"/>
                        </a:rPr>
                        <a:t> </a:t>
                      </a:r>
                      <a:r>
                        <a:rPr lang="en-US" sz="1700" b="0" i="1" dirty="0">
                          <a:effectLst/>
                          <a:latin typeface="+mn-lt"/>
                          <a:ea typeface="Calibri" panose="020F0502020204030204" pitchFamily="34" charset="0"/>
                          <a:cs typeface="Times New Roman" panose="02020603050405020304" pitchFamily="18" charset="0"/>
                        </a:rPr>
                        <a:t>n (%)</a:t>
                      </a: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300" dirty="0">
                          <a:effectLst/>
                          <a:latin typeface="+mn-lt"/>
                          <a:ea typeface="Calibri" panose="020F0502020204030204" pitchFamily="34" charset="0"/>
                          <a:cs typeface="Times New Roman" panose="02020603050405020304" pitchFamily="18" charset="0"/>
                        </a:rPr>
                        <a:t>1 (2.7)</a:t>
                      </a: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0122"/>
                  </a:ext>
                </a:extLst>
              </a:tr>
              <a:tr h="360371">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2300" b="1" dirty="0">
                          <a:effectLst/>
                          <a:latin typeface="+mn-lt"/>
                          <a:ea typeface="Calibri" panose="020F0502020204030204" pitchFamily="34" charset="0"/>
                          <a:cs typeface="Times New Roman" panose="02020603050405020304" pitchFamily="18" charset="0"/>
                        </a:rPr>
                        <a:t>May-</a:t>
                      </a:r>
                      <a:r>
                        <a:rPr lang="en-US" sz="2300" b="1" dirty="0" err="1">
                          <a:effectLst/>
                          <a:latin typeface="+mn-lt"/>
                          <a:ea typeface="Calibri" panose="020F0502020204030204" pitchFamily="34" charset="0"/>
                          <a:cs typeface="Times New Roman" panose="02020603050405020304" pitchFamily="18" charset="0"/>
                        </a:rPr>
                        <a:t>Thurner</a:t>
                      </a:r>
                      <a:r>
                        <a:rPr lang="en-US" sz="2300" b="1" dirty="0">
                          <a:effectLst/>
                          <a:latin typeface="+mn-lt"/>
                          <a:ea typeface="Calibri" panose="020F0502020204030204" pitchFamily="34" charset="0"/>
                          <a:cs typeface="Times New Roman" panose="02020603050405020304" pitchFamily="18" charset="0"/>
                        </a:rPr>
                        <a:t> Syndrome</a:t>
                      </a:r>
                      <a:r>
                        <a:rPr lang="en-US" sz="2300" b="0" dirty="0">
                          <a:effectLst/>
                          <a:latin typeface="+mn-lt"/>
                          <a:ea typeface="Calibri" panose="020F0502020204030204" pitchFamily="34" charset="0"/>
                          <a:cs typeface="Times New Roman" panose="02020603050405020304" pitchFamily="18" charset="0"/>
                        </a:rPr>
                        <a:t> </a:t>
                      </a:r>
                      <a:r>
                        <a:rPr lang="en-US" sz="1700" b="0" i="1" dirty="0">
                          <a:effectLst/>
                          <a:latin typeface="+mn-lt"/>
                          <a:ea typeface="Calibri" panose="020F0502020204030204" pitchFamily="34" charset="0"/>
                          <a:cs typeface="Times New Roman" panose="02020603050405020304" pitchFamily="18" charset="0"/>
                        </a:rPr>
                        <a:t>n (%)</a:t>
                      </a: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300" dirty="0">
                          <a:effectLst/>
                          <a:latin typeface="+mn-lt"/>
                          <a:ea typeface="Calibri" panose="020F0502020204030204" pitchFamily="34" charset="0"/>
                          <a:cs typeface="Times New Roman" panose="02020603050405020304" pitchFamily="18" charset="0"/>
                        </a:rPr>
                        <a:t>1 (2.7)</a:t>
                      </a: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4529130"/>
                  </a:ext>
                </a:extLst>
              </a:tr>
              <a:tr h="360371">
                <a:tc gridSpan="2">
                  <a:txBody>
                    <a:bodyPr/>
                    <a:lstStyle/>
                    <a:p>
                      <a:pPr marL="0" marR="0" algn="ctr">
                        <a:lnSpc>
                          <a:spcPct val="107000"/>
                        </a:lnSpc>
                        <a:spcBef>
                          <a:spcPts val="0"/>
                        </a:spcBef>
                        <a:spcAft>
                          <a:spcPts val="0"/>
                        </a:spcAft>
                      </a:pPr>
                      <a:r>
                        <a:rPr lang="en-US" sz="2800" dirty="0">
                          <a:solidFill>
                            <a:schemeClr val="bg1"/>
                          </a:solidFill>
                          <a:effectLst/>
                          <a:latin typeface="+mn-lt"/>
                        </a:rPr>
                        <a:t>AC</a:t>
                      </a:r>
                      <a:endParaRPr lang="en-US" sz="2800" dirty="0">
                        <a:solidFill>
                          <a:schemeClr val="bg1"/>
                        </a:solidFill>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79EE"/>
                    </a:solidFill>
                  </a:tcPr>
                </a:tc>
                <a:tc hMerge="1">
                  <a:txBody>
                    <a:bodyPr/>
                    <a:lstStyle/>
                    <a:p>
                      <a:pPr marL="0" marR="0" algn="ctr">
                        <a:lnSpc>
                          <a:spcPct val="107000"/>
                        </a:lnSpc>
                        <a:spcBef>
                          <a:spcPts val="0"/>
                        </a:spcBef>
                        <a:spcAft>
                          <a:spcPts val="0"/>
                        </a:spcAft>
                      </a:pPr>
                      <a:endParaRPr lang="en-US" sz="2800" dirty="0">
                        <a:solidFill>
                          <a:schemeClr val="bg1"/>
                        </a:solidFill>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79EE"/>
                    </a:solidFill>
                  </a:tcPr>
                </a:tc>
                <a:extLst>
                  <a:ext uri="{0D108BD9-81ED-4DB2-BD59-A6C34878D82A}">
                    <a16:rowId xmlns:a16="http://schemas.microsoft.com/office/drawing/2014/main" val="1212023636"/>
                  </a:ext>
                </a:extLst>
              </a:tr>
              <a:tr h="360371">
                <a:tc>
                  <a:txBody>
                    <a:bodyPr/>
                    <a:lstStyle/>
                    <a:p>
                      <a:pPr marL="0" marR="0" algn="ctr">
                        <a:lnSpc>
                          <a:spcPct val="107000"/>
                        </a:lnSpc>
                        <a:spcBef>
                          <a:spcPts val="0"/>
                        </a:spcBef>
                        <a:spcAft>
                          <a:spcPts val="0"/>
                        </a:spcAft>
                      </a:pPr>
                      <a:r>
                        <a:rPr lang="en-US" sz="2300" dirty="0">
                          <a:effectLst/>
                          <a:latin typeface="+mn-lt"/>
                        </a:rPr>
                        <a:t>Apixaban </a:t>
                      </a:r>
                      <a:r>
                        <a:rPr kumimoji="0" lang="en-US" sz="1700" b="0" i="1" u="none" strike="noStrike" kern="1200" cap="none" spc="0" normalizeH="0" baseline="0" noProof="0" dirty="0">
                          <a:ln>
                            <a:noFill/>
                          </a:ln>
                          <a:solidFill>
                            <a:prstClr val="black"/>
                          </a:solidFill>
                          <a:effectLst/>
                          <a:uLnTx/>
                          <a:uFillTx/>
                          <a:latin typeface="+mn-lt"/>
                          <a:ea typeface="+mn-ea"/>
                          <a:cs typeface="+mn-cs"/>
                        </a:rPr>
                        <a:t>n (%)</a:t>
                      </a:r>
                      <a:endParaRPr lang="en-US" sz="2300" b="0" dirty="0">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300" dirty="0">
                          <a:effectLst/>
                          <a:latin typeface="+mn-lt"/>
                        </a:rPr>
                        <a:t>15 (40.5)</a:t>
                      </a:r>
                      <a:endParaRPr lang="en-US" sz="2300" dirty="0">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1355930"/>
                  </a:ext>
                </a:extLst>
              </a:tr>
              <a:tr h="360371">
                <a:tc>
                  <a:txBody>
                    <a:bodyPr/>
                    <a:lstStyle/>
                    <a:p>
                      <a:pPr marL="0" marR="0" algn="ctr">
                        <a:lnSpc>
                          <a:spcPct val="107000"/>
                        </a:lnSpc>
                        <a:spcBef>
                          <a:spcPts val="0"/>
                        </a:spcBef>
                        <a:spcAft>
                          <a:spcPts val="0"/>
                        </a:spcAft>
                      </a:pPr>
                      <a:r>
                        <a:rPr lang="en-US" sz="2300" dirty="0">
                          <a:effectLst/>
                          <a:latin typeface="+mn-lt"/>
                        </a:rPr>
                        <a:t>Warfarin </a:t>
                      </a:r>
                      <a:r>
                        <a:rPr lang="en-US" sz="1700" b="0" i="1" dirty="0">
                          <a:effectLst/>
                          <a:latin typeface="+mn-lt"/>
                        </a:rPr>
                        <a:t>n (%)</a:t>
                      </a:r>
                      <a:endParaRPr lang="en-US" sz="2300" b="0" i="1" dirty="0">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300" dirty="0">
                          <a:effectLst/>
                          <a:latin typeface="+mn-lt"/>
                        </a:rPr>
                        <a:t>14 (37.8)</a:t>
                      </a:r>
                      <a:endParaRPr lang="en-US" sz="2300" dirty="0">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6292202"/>
                  </a:ext>
                </a:extLst>
              </a:tr>
              <a:tr h="360371">
                <a:tc>
                  <a:txBody>
                    <a:bodyPr/>
                    <a:lstStyle/>
                    <a:p>
                      <a:pPr marL="0" marR="0" algn="ctr">
                        <a:lnSpc>
                          <a:spcPct val="107000"/>
                        </a:lnSpc>
                        <a:spcBef>
                          <a:spcPts val="0"/>
                        </a:spcBef>
                        <a:spcAft>
                          <a:spcPts val="0"/>
                        </a:spcAft>
                      </a:pPr>
                      <a:r>
                        <a:rPr lang="en-US" sz="2300" dirty="0">
                          <a:effectLst/>
                          <a:latin typeface="+mn-lt"/>
                        </a:rPr>
                        <a:t>Rivaroxaban </a:t>
                      </a:r>
                      <a:r>
                        <a:rPr kumimoji="0" lang="en-US" sz="1700" b="0" i="1" u="none" strike="noStrike" kern="1200" cap="none" spc="0" normalizeH="0" baseline="0" noProof="0" dirty="0">
                          <a:ln>
                            <a:noFill/>
                          </a:ln>
                          <a:solidFill>
                            <a:prstClr val="black"/>
                          </a:solidFill>
                          <a:effectLst/>
                          <a:uLnTx/>
                          <a:uFillTx/>
                          <a:latin typeface="+mn-lt"/>
                          <a:ea typeface="+mn-ea"/>
                          <a:cs typeface="+mn-cs"/>
                        </a:rPr>
                        <a:t>n (%)</a:t>
                      </a:r>
                      <a:endParaRPr lang="en-US" sz="2300" b="0" dirty="0">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300" dirty="0">
                          <a:effectLst/>
                          <a:latin typeface="+mn-lt"/>
                        </a:rPr>
                        <a:t>7 (18.9)</a:t>
                      </a:r>
                      <a:endParaRPr lang="en-US" sz="2300" dirty="0">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6890350"/>
                  </a:ext>
                </a:extLst>
              </a:tr>
              <a:tr h="360371">
                <a:tc>
                  <a:txBody>
                    <a:bodyPr/>
                    <a:lstStyle/>
                    <a:p>
                      <a:pPr marL="0" marR="0" algn="ctr">
                        <a:lnSpc>
                          <a:spcPct val="107000"/>
                        </a:lnSpc>
                        <a:spcBef>
                          <a:spcPts val="0"/>
                        </a:spcBef>
                        <a:spcAft>
                          <a:spcPts val="0"/>
                        </a:spcAft>
                      </a:pPr>
                      <a:r>
                        <a:rPr lang="en-US" sz="2300" dirty="0">
                          <a:effectLst/>
                          <a:latin typeface="+mn-lt"/>
                        </a:rPr>
                        <a:t>Dabigatran </a:t>
                      </a:r>
                      <a:r>
                        <a:rPr kumimoji="0" lang="en-US" sz="1700" b="0" i="1" u="none" strike="noStrike" kern="1200" cap="none" spc="0" normalizeH="0" baseline="0" noProof="0" dirty="0">
                          <a:ln>
                            <a:noFill/>
                          </a:ln>
                          <a:solidFill>
                            <a:prstClr val="black"/>
                          </a:solidFill>
                          <a:effectLst/>
                          <a:uLnTx/>
                          <a:uFillTx/>
                          <a:latin typeface="+mn-lt"/>
                          <a:ea typeface="+mn-ea"/>
                          <a:cs typeface="+mn-cs"/>
                        </a:rPr>
                        <a:t>n (%)</a:t>
                      </a:r>
                      <a:endParaRPr lang="en-US" sz="2300" b="0" dirty="0">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300" dirty="0">
                          <a:effectLst/>
                          <a:latin typeface="+mn-lt"/>
                        </a:rPr>
                        <a:t>1 (2.7)</a:t>
                      </a:r>
                      <a:endParaRPr lang="en-US" sz="2300" dirty="0">
                        <a:effectLst/>
                        <a:latin typeface="+mn-lt"/>
                        <a:ea typeface="Calibri" panose="020F0502020204030204" pitchFamily="34" charset="0"/>
                        <a:cs typeface="Times New Roman" panose="02020603050405020304" pitchFamily="18" charset="0"/>
                      </a:endParaRPr>
                    </a:p>
                  </a:txBody>
                  <a:tcPr marL="47807" marR="47807" marT="0"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2336754"/>
                  </a:ext>
                </a:extLst>
              </a:tr>
            </a:tbl>
          </a:graphicData>
        </a:graphic>
      </p:graphicFrame>
    </p:spTree>
    <p:extLst>
      <p:ext uri="{BB962C8B-B14F-4D97-AF65-F5344CB8AC3E}">
        <p14:creationId xmlns:p14="http://schemas.microsoft.com/office/powerpoint/2010/main" val="3587189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E0BD-BB43-0D45-B872-11531173B747}"/>
              </a:ext>
            </a:extLst>
          </p:cNvPr>
          <p:cNvSpPr>
            <a:spLocks noGrp="1"/>
          </p:cNvSpPr>
          <p:nvPr>
            <p:ph type="title"/>
          </p:nvPr>
        </p:nvSpPr>
        <p:spPr/>
        <p:txBody>
          <a:bodyPr>
            <a:normAutofit/>
          </a:bodyPr>
          <a:lstStyle/>
          <a:p>
            <a:pPr algn="ctr"/>
            <a:r>
              <a:rPr lang="en-US" b="1" dirty="0">
                <a:latin typeface="Tahoma" panose="020B0604030504040204" pitchFamily="34" charset="0"/>
              </a:rPr>
              <a:t>Phase 3</a:t>
            </a:r>
          </a:p>
        </p:txBody>
      </p:sp>
      <p:sp>
        <p:nvSpPr>
          <p:cNvPr id="5" name="Rectangle 4">
            <a:extLst>
              <a:ext uri="{FF2B5EF4-FFF2-40B4-BE49-F238E27FC236}">
                <a16:creationId xmlns:a16="http://schemas.microsoft.com/office/drawing/2014/main" id="{793BDB83-6EFA-2740-997D-EEF23C985272}"/>
              </a:ext>
            </a:extLst>
          </p:cNvPr>
          <p:cNvSpPr/>
          <p:nvPr/>
        </p:nvSpPr>
        <p:spPr>
          <a:xfrm>
            <a:off x="457200" y="2369240"/>
            <a:ext cx="8229600" cy="8064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5">
            <a:extLst>
              <a:ext uri="{FF2B5EF4-FFF2-40B4-BE49-F238E27FC236}">
                <a16:creationId xmlns:a16="http://schemas.microsoft.com/office/drawing/2014/main" id="{A3AC2B55-5D17-8A44-B569-EB2063B72C35}"/>
              </a:ext>
            </a:extLst>
          </p:cNvPr>
          <p:cNvSpPr/>
          <p:nvPr/>
        </p:nvSpPr>
        <p:spPr>
          <a:xfrm>
            <a:off x="868680" y="189692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Minimal VA ADERS reporting</a:t>
            </a:r>
          </a:p>
        </p:txBody>
      </p:sp>
      <p:sp>
        <p:nvSpPr>
          <p:cNvPr id="7" name="Rectangle 6">
            <a:extLst>
              <a:ext uri="{FF2B5EF4-FFF2-40B4-BE49-F238E27FC236}">
                <a16:creationId xmlns:a16="http://schemas.microsoft.com/office/drawing/2014/main" id="{98A8648E-1951-D64B-8DAF-59635FEA497C}"/>
              </a:ext>
            </a:extLst>
          </p:cNvPr>
          <p:cNvSpPr/>
          <p:nvPr/>
        </p:nvSpPr>
        <p:spPr>
          <a:xfrm>
            <a:off x="457200" y="3820760"/>
            <a:ext cx="8229600" cy="806400"/>
          </a:xfrm>
          <a:prstGeom prst="rect">
            <a:avLst/>
          </a:prstGeom>
        </p:spPr>
        <p:style>
          <a:lnRef idx="2">
            <a:schemeClr val="accent4">
              <a:hueOff val="-1188603"/>
              <a:satOff val="217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a:extLst>
              <a:ext uri="{FF2B5EF4-FFF2-40B4-BE49-F238E27FC236}">
                <a16:creationId xmlns:a16="http://schemas.microsoft.com/office/drawing/2014/main" id="{1EEF2115-2DA0-C24B-8942-EA433BA976EF}"/>
              </a:ext>
            </a:extLst>
          </p:cNvPr>
          <p:cNvSpPr/>
          <p:nvPr/>
        </p:nvSpPr>
        <p:spPr>
          <a:xfrm>
            <a:off x="868680" y="334844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1188603"/>
              <a:satOff val="21780"/>
              <a:lumOff val="2745"/>
              <a:alphaOff val="0"/>
            </a:schemeClr>
          </a:fillRef>
          <a:effectRef idx="0">
            <a:schemeClr val="accent4">
              <a:hueOff val="-1188603"/>
              <a:satOff val="21780"/>
              <a:lumOff val="2745"/>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Concomitant medications </a:t>
            </a:r>
          </a:p>
        </p:txBody>
      </p:sp>
      <p:sp>
        <p:nvSpPr>
          <p:cNvPr id="9" name="Rectangle 8">
            <a:extLst>
              <a:ext uri="{FF2B5EF4-FFF2-40B4-BE49-F238E27FC236}">
                <a16:creationId xmlns:a16="http://schemas.microsoft.com/office/drawing/2014/main" id="{CC7F1019-7378-DA4D-882E-DF3E3BA1B3D7}"/>
              </a:ext>
            </a:extLst>
          </p:cNvPr>
          <p:cNvSpPr/>
          <p:nvPr/>
        </p:nvSpPr>
        <p:spPr>
          <a:xfrm>
            <a:off x="457200" y="5272280"/>
            <a:ext cx="8229600" cy="806400"/>
          </a:xfrm>
          <a:prstGeom prst="rect">
            <a:avLst/>
          </a:prstGeom>
          <a:ln>
            <a:solidFill>
              <a:srgbClr val="FF505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a16="http://schemas.microsoft.com/office/drawing/2014/main" id="{910F7048-0ED8-4F48-A196-BCBFC0170C9F}"/>
              </a:ext>
            </a:extLst>
          </p:cNvPr>
          <p:cNvSpPr/>
          <p:nvPr/>
        </p:nvSpPr>
        <p:spPr>
          <a:xfrm>
            <a:off x="868680" y="479996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a:solidFill>
            <a:srgbClr val="FF5050"/>
          </a:solidFill>
        </p:spPr>
        <p:style>
          <a:lnRef idx="2">
            <a:schemeClr val="lt1">
              <a:hueOff val="0"/>
              <a:satOff val="0"/>
              <a:lumOff val="0"/>
              <a:alphaOff val="0"/>
            </a:schemeClr>
          </a:lnRef>
          <a:fillRef idx="1">
            <a:scrgbClr r="0" g="0" b="0"/>
          </a:fillRef>
          <a:effectRef idx="0">
            <a:schemeClr val="accent4">
              <a:hueOff val="-2377205"/>
              <a:satOff val="43560"/>
              <a:lumOff val="549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Contributing factors</a:t>
            </a:r>
          </a:p>
        </p:txBody>
      </p:sp>
    </p:spTree>
    <p:extLst>
      <p:ext uri="{BB962C8B-B14F-4D97-AF65-F5344CB8AC3E}">
        <p14:creationId xmlns:p14="http://schemas.microsoft.com/office/powerpoint/2010/main" val="668911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E0BD-BB43-0D45-B872-11531173B747}"/>
              </a:ext>
            </a:extLst>
          </p:cNvPr>
          <p:cNvSpPr>
            <a:spLocks noGrp="1"/>
          </p:cNvSpPr>
          <p:nvPr>
            <p:ph type="title"/>
          </p:nvPr>
        </p:nvSpPr>
        <p:spPr/>
        <p:txBody>
          <a:bodyPr>
            <a:normAutofit/>
          </a:bodyPr>
          <a:lstStyle/>
          <a:p>
            <a:pPr algn="ctr"/>
            <a:r>
              <a:rPr lang="en-US" b="1" dirty="0">
                <a:latin typeface="Tahoma" panose="020B0604030504040204" pitchFamily="34" charset="0"/>
              </a:rPr>
              <a:t>Phase 3</a:t>
            </a:r>
          </a:p>
        </p:txBody>
      </p:sp>
      <p:sp>
        <p:nvSpPr>
          <p:cNvPr id="5" name="Rectangle 4">
            <a:extLst>
              <a:ext uri="{FF2B5EF4-FFF2-40B4-BE49-F238E27FC236}">
                <a16:creationId xmlns:a16="http://schemas.microsoft.com/office/drawing/2014/main" id="{219A5866-2140-FC46-82D3-F354E09357A9}"/>
              </a:ext>
            </a:extLst>
          </p:cNvPr>
          <p:cNvSpPr/>
          <p:nvPr/>
        </p:nvSpPr>
        <p:spPr>
          <a:xfrm>
            <a:off x="457200" y="2369240"/>
            <a:ext cx="8229600" cy="4301334"/>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5">
            <a:extLst>
              <a:ext uri="{FF2B5EF4-FFF2-40B4-BE49-F238E27FC236}">
                <a16:creationId xmlns:a16="http://schemas.microsoft.com/office/drawing/2014/main" id="{B8B6627D-3A73-0443-81BE-CDE60498E001}"/>
              </a:ext>
            </a:extLst>
          </p:cNvPr>
          <p:cNvSpPr/>
          <p:nvPr/>
        </p:nvSpPr>
        <p:spPr>
          <a:xfrm>
            <a:off x="868680" y="189692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Minimal VA ADERS reporting</a:t>
            </a:r>
          </a:p>
        </p:txBody>
      </p:sp>
      <p:graphicFrame>
        <p:nvGraphicFramePr>
          <p:cNvPr id="8" name="Chart 7">
            <a:extLst>
              <a:ext uri="{FF2B5EF4-FFF2-40B4-BE49-F238E27FC236}">
                <a16:creationId xmlns:a16="http://schemas.microsoft.com/office/drawing/2014/main" id="{CDCC50CB-0500-AA41-8211-D6BE6FA7E2C4}"/>
              </a:ext>
            </a:extLst>
          </p:cNvPr>
          <p:cNvGraphicFramePr/>
          <p:nvPr>
            <p:extLst>
              <p:ext uri="{D42A27DB-BD31-4B8C-83A1-F6EECF244321}">
                <p14:modId xmlns:p14="http://schemas.microsoft.com/office/powerpoint/2010/main" val="1587171121"/>
              </p:ext>
            </p:extLst>
          </p:nvPr>
        </p:nvGraphicFramePr>
        <p:xfrm>
          <a:off x="545910" y="2841560"/>
          <a:ext cx="8140889" cy="37418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690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E0BD-BB43-0D45-B872-11531173B747}"/>
              </a:ext>
            </a:extLst>
          </p:cNvPr>
          <p:cNvSpPr>
            <a:spLocks noGrp="1"/>
          </p:cNvSpPr>
          <p:nvPr>
            <p:ph type="title"/>
          </p:nvPr>
        </p:nvSpPr>
        <p:spPr/>
        <p:txBody>
          <a:bodyPr>
            <a:normAutofit/>
          </a:bodyPr>
          <a:lstStyle/>
          <a:p>
            <a:pPr algn="ctr"/>
            <a:r>
              <a:rPr lang="en-US" b="1" dirty="0">
                <a:latin typeface="Tahoma" panose="020B0604030504040204" pitchFamily="34" charset="0"/>
              </a:rPr>
              <a:t>Phase 3</a:t>
            </a:r>
          </a:p>
        </p:txBody>
      </p:sp>
      <p:sp>
        <p:nvSpPr>
          <p:cNvPr id="5" name="Rectangle 4">
            <a:extLst>
              <a:ext uri="{FF2B5EF4-FFF2-40B4-BE49-F238E27FC236}">
                <a16:creationId xmlns:a16="http://schemas.microsoft.com/office/drawing/2014/main" id="{F0F56FA9-EAAB-0542-87C2-74C63E986677}"/>
              </a:ext>
            </a:extLst>
          </p:cNvPr>
          <p:cNvSpPr/>
          <p:nvPr/>
        </p:nvSpPr>
        <p:spPr>
          <a:xfrm>
            <a:off x="457200" y="2369240"/>
            <a:ext cx="8229600" cy="8064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5">
            <a:extLst>
              <a:ext uri="{FF2B5EF4-FFF2-40B4-BE49-F238E27FC236}">
                <a16:creationId xmlns:a16="http://schemas.microsoft.com/office/drawing/2014/main" id="{94B3F3CD-1B08-A445-B68D-251600E72040}"/>
              </a:ext>
            </a:extLst>
          </p:cNvPr>
          <p:cNvSpPr/>
          <p:nvPr/>
        </p:nvSpPr>
        <p:spPr>
          <a:xfrm>
            <a:off x="868680" y="189692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Minimal VA ADERS reporting</a:t>
            </a:r>
          </a:p>
        </p:txBody>
      </p:sp>
      <p:sp>
        <p:nvSpPr>
          <p:cNvPr id="7" name="Rectangle 6">
            <a:extLst>
              <a:ext uri="{FF2B5EF4-FFF2-40B4-BE49-F238E27FC236}">
                <a16:creationId xmlns:a16="http://schemas.microsoft.com/office/drawing/2014/main" id="{DC148A37-7993-9F4B-AEE2-88185816936C}"/>
              </a:ext>
            </a:extLst>
          </p:cNvPr>
          <p:cNvSpPr/>
          <p:nvPr/>
        </p:nvSpPr>
        <p:spPr>
          <a:xfrm>
            <a:off x="457200" y="3820760"/>
            <a:ext cx="8229600" cy="806400"/>
          </a:xfrm>
          <a:prstGeom prst="rect">
            <a:avLst/>
          </a:prstGeom>
        </p:spPr>
        <p:style>
          <a:lnRef idx="2">
            <a:schemeClr val="accent4">
              <a:hueOff val="-1188603"/>
              <a:satOff val="217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a:extLst>
              <a:ext uri="{FF2B5EF4-FFF2-40B4-BE49-F238E27FC236}">
                <a16:creationId xmlns:a16="http://schemas.microsoft.com/office/drawing/2014/main" id="{D928ED42-78C4-AC48-8245-40B7559D7228}"/>
              </a:ext>
            </a:extLst>
          </p:cNvPr>
          <p:cNvSpPr/>
          <p:nvPr/>
        </p:nvSpPr>
        <p:spPr>
          <a:xfrm>
            <a:off x="868680" y="334844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1188603"/>
              <a:satOff val="21780"/>
              <a:lumOff val="2745"/>
              <a:alphaOff val="0"/>
            </a:schemeClr>
          </a:fillRef>
          <a:effectRef idx="0">
            <a:schemeClr val="accent4">
              <a:hueOff val="-1188603"/>
              <a:satOff val="21780"/>
              <a:lumOff val="2745"/>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Concomitant medications </a:t>
            </a:r>
          </a:p>
        </p:txBody>
      </p:sp>
      <p:sp>
        <p:nvSpPr>
          <p:cNvPr id="9" name="Rectangle 8">
            <a:extLst>
              <a:ext uri="{FF2B5EF4-FFF2-40B4-BE49-F238E27FC236}">
                <a16:creationId xmlns:a16="http://schemas.microsoft.com/office/drawing/2014/main" id="{CD64BF08-6FC0-D84F-98F7-3267EFA53D16}"/>
              </a:ext>
            </a:extLst>
          </p:cNvPr>
          <p:cNvSpPr/>
          <p:nvPr/>
        </p:nvSpPr>
        <p:spPr>
          <a:xfrm>
            <a:off x="457200" y="5272280"/>
            <a:ext cx="8229600" cy="806400"/>
          </a:xfrm>
          <a:prstGeom prst="rect">
            <a:avLst/>
          </a:prstGeom>
          <a:ln>
            <a:solidFill>
              <a:srgbClr val="FF505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a16="http://schemas.microsoft.com/office/drawing/2014/main" id="{5DDD1C06-8649-4B4E-86E5-977DC2D3765C}"/>
              </a:ext>
            </a:extLst>
          </p:cNvPr>
          <p:cNvSpPr/>
          <p:nvPr/>
        </p:nvSpPr>
        <p:spPr>
          <a:xfrm>
            <a:off x="868680" y="479996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a:solidFill>
            <a:srgbClr val="FF5050"/>
          </a:solidFill>
        </p:spPr>
        <p:style>
          <a:lnRef idx="2">
            <a:schemeClr val="lt1">
              <a:hueOff val="0"/>
              <a:satOff val="0"/>
              <a:lumOff val="0"/>
              <a:alphaOff val="0"/>
            </a:schemeClr>
          </a:lnRef>
          <a:fillRef idx="1">
            <a:scrgbClr r="0" g="0" b="0"/>
          </a:fillRef>
          <a:effectRef idx="0">
            <a:schemeClr val="accent4">
              <a:hueOff val="-2377205"/>
              <a:satOff val="43560"/>
              <a:lumOff val="549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Contributing factors</a:t>
            </a:r>
          </a:p>
        </p:txBody>
      </p:sp>
    </p:spTree>
    <p:extLst>
      <p:ext uri="{BB962C8B-B14F-4D97-AF65-F5344CB8AC3E}">
        <p14:creationId xmlns:p14="http://schemas.microsoft.com/office/powerpoint/2010/main" val="2525523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E0BD-BB43-0D45-B872-11531173B747}"/>
              </a:ext>
            </a:extLst>
          </p:cNvPr>
          <p:cNvSpPr>
            <a:spLocks noGrp="1"/>
          </p:cNvSpPr>
          <p:nvPr>
            <p:ph type="title"/>
          </p:nvPr>
        </p:nvSpPr>
        <p:spPr/>
        <p:txBody>
          <a:bodyPr>
            <a:normAutofit/>
          </a:bodyPr>
          <a:lstStyle/>
          <a:p>
            <a:pPr algn="ctr"/>
            <a:r>
              <a:rPr lang="en-US" b="1" dirty="0">
                <a:latin typeface="Tahoma" panose="020B0604030504040204" pitchFamily="34" charset="0"/>
              </a:rPr>
              <a:t>Phase 3</a:t>
            </a:r>
          </a:p>
        </p:txBody>
      </p:sp>
      <p:sp>
        <p:nvSpPr>
          <p:cNvPr id="7" name="Rectangle 6">
            <a:extLst>
              <a:ext uri="{FF2B5EF4-FFF2-40B4-BE49-F238E27FC236}">
                <a16:creationId xmlns:a16="http://schemas.microsoft.com/office/drawing/2014/main" id="{0D3867F7-DAD3-694D-A9B7-A24F9FF4DB3E}"/>
              </a:ext>
            </a:extLst>
          </p:cNvPr>
          <p:cNvSpPr/>
          <p:nvPr/>
        </p:nvSpPr>
        <p:spPr>
          <a:xfrm>
            <a:off x="457200" y="2180492"/>
            <a:ext cx="8229600" cy="4402870"/>
          </a:xfrm>
          <a:prstGeom prst="rect">
            <a:avLst/>
          </a:prstGeom>
        </p:spPr>
        <p:style>
          <a:lnRef idx="2">
            <a:schemeClr val="accent4">
              <a:hueOff val="-1188603"/>
              <a:satOff val="217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a:extLst>
              <a:ext uri="{FF2B5EF4-FFF2-40B4-BE49-F238E27FC236}">
                <a16:creationId xmlns:a16="http://schemas.microsoft.com/office/drawing/2014/main" id="{019A4D35-5243-E942-9CB3-E98B1C83A48D}"/>
              </a:ext>
            </a:extLst>
          </p:cNvPr>
          <p:cNvSpPr/>
          <p:nvPr/>
        </p:nvSpPr>
        <p:spPr>
          <a:xfrm>
            <a:off x="868680" y="1847896"/>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1188603"/>
              <a:satOff val="21780"/>
              <a:lumOff val="2745"/>
              <a:alphaOff val="0"/>
            </a:schemeClr>
          </a:fillRef>
          <a:effectRef idx="0">
            <a:schemeClr val="accent4">
              <a:hueOff val="-1188603"/>
              <a:satOff val="21780"/>
              <a:lumOff val="2745"/>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Concomitant medications </a:t>
            </a:r>
          </a:p>
        </p:txBody>
      </p:sp>
      <p:graphicFrame>
        <p:nvGraphicFramePr>
          <p:cNvPr id="6" name="Chart 5">
            <a:extLst>
              <a:ext uri="{FF2B5EF4-FFF2-40B4-BE49-F238E27FC236}">
                <a16:creationId xmlns:a16="http://schemas.microsoft.com/office/drawing/2014/main" id="{86743D53-FFB9-464D-88F0-95D369D3CADD}"/>
              </a:ext>
            </a:extLst>
          </p:cNvPr>
          <p:cNvGraphicFramePr/>
          <p:nvPr>
            <p:extLst>
              <p:ext uri="{D42A27DB-BD31-4B8C-83A1-F6EECF244321}">
                <p14:modId xmlns:p14="http://schemas.microsoft.com/office/powerpoint/2010/main" val="2427520429"/>
              </p:ext>
            </p:extLst>
          </p:nvPr>
        </p:nvGraphicFramePr>
        <p:xfrm>
          <a:off x="457199" y="2792536"/>
          <a:ext cx="8229601" cy="3790826"/>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ed Rectangle 2">
            <a:extLst>
              <a:ext uri="{FF2B5EF4-FFF2-40B4-BE49-F238E27FC236}">
                <a16:creationId xmlns:a16="http://schemas.microsoft.com/office/drawing/2014/main" id="{165C1B1A-B539-B74E-BCA5-B23F06E17FCF}"/>
              </a:ext>
            </a:extLst>
          </p:cNvPr>
          <p:cNvSpPr/>
          <p:nvPr/>
        </p:nvSpPr>
        <p:spPr>
          <a:xfrm>
            <a:off x="6147881" y="3735421"/>
            <a:ext cx="2295728" cy="2042809"/>
          </a:xfrm>
          <a:prstGeom prst="roundRect">
            <a:avLst/>
          </a:prstGeom>
          <a:noFill/>
          <a:ln w="76200">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43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E0BD-BB43-0D45-B872-11531173B747}"/>
              </a:ext>
            </a:extLst>
          </p:cNvPr>
          <p:cNvSpPr>
            <a:spLocks noGrp="1"/>
          </p:cNvSpPr>
          <p:nvPr>
            <p:ph type="title"/>
          </p:nvPr>
        </p:nvSpPr>
        <p:spPr/>
        <p:txBody>
          <a:bodyPr>
            <a:normAutofit/>
          </a:bodyPr>
          <a:lstStyle/>
          <a:p>
            <a:pPr algn="ctr"/>
            <a:r>
              <a:rPr lang="en-US" b="1" dirty="0">
                <a:latin typeface="Tahoma" panose="020B0604030504040204" pitchFamily="34" charset="0"/>
              </a:rPr>
              <a:t>Phase 3</a:t>
            </a:r>
          </a:p>
        </p:txBody>
      </p:sp>
      <p:sp>
        <p:nvSpPr>
          <p:cNvPr id="5" name="Rectangle 4">
            <a:extLst>
              <a:ext uri="{FF2B5EF4-FFF2-40B4-BE49-F238E27FC236}">
                <a16:creationId xmlns:a16="http://schemas.microsoft.com/office/drawing/2014/main" id="{793BDB83-6EFA-2740-997D-EEF23C985272}"/>
              </a:ext>
            </a:extLst>
          </p:cNvPr>
          <p:cNvSpPr/>
          <p:nvPr/>
        </p:nvSpPr>
        <p:spPr>
          <a:xfrm>
            <a:off x="457200" y="2369240"/>
            <a:ext cx="8229600" cy="8064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5">
            <a:extLst>
              <a:ext uri="{FF2B5EF4-FFF2-40B4-BE49-F238E27FC236}">
                <a16:creationId xmlns:a16="http://schemas.microsoft.com/office/drawing/2014/main" id="{A3AC2B55-5D17-8A44-B569-EB2063B72C35}"/>
              </a:ext>
            </a:extLst>
          </p:cNvPr>
          <p:cNvSpPr/>
          <p:nvPr/>
        </p:nvSpPr>
        <p:spPr>
          <a:xfrm>
            <a:off x="868680" y="189692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Minimal VA ADERS reporting</a:t>
            </a:r>
          </a:p>
        </p:txBody>
      </p:sp>
      <p:sp>
        <p:nvSpPr>
          <p:cNvPr id="7" name="Rectangle 6">
            <a:extLst>
              <a:ext uri="{FF2B5EF4-FFF2-40B4-BE49-F238E27FC236}">
                <a16:creationId xmlns:a16="http://schemas.microsoft.com/office/drawing/2014/main" id="{98A8648E-1951-D64B-8DAF-59635FEA497C}"/>
              </a:ext>
            </a:extLst>
          </p:cNvPr>
          <p:cNvSpPr/>
          <p:nvPr/>
        </p:nvSpPr>
        <p:spPr>
          <a:xfrm>
            <a:off x="457200" y="3820760"/>
            <a:ext cx="8229600" cy="806400"/>
          </a:xfrm>
          <a:prstGeom prst="rect">
            <a:avLst/>
          </a:prstGeom>
        </p:spPr>
        <p:style>
          <a:lnRef idx="2">
            <a:schemeClr val="accent4">
              <a:hueOff val="-1188603"/>
              <a:satOff val="217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a:extLst>
              <a:ext uri="{FF2B5EF4-FFF2-40B4-BE49-F238E27FC236}">
                <a16:creationId xmlns:a16="http://schemas.microsoft.com/office/drawing/2014/main" id="{1EEF2115-2DA0-C24B-8942-EA433BA976EF}"/>
              </a:ext>
            </a:extLst>
          </p:cNvPr>
          <p:cNvSpPr/>
          <p:nvPr/>
        </p:nvSpPr>
        <p:spPr>
          <a:xfrm>
            <a:off x="868680" y="334844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1188603"/>
              <a:satOff val="21780"/>
              <a:lumOff val="2745"/>
              <a:alphaOff val="0"/>
            </a:schemeClr>
          </a:fillRef>
          <a:effectRef idx="0">
            <a:schemeClr val="accent4">
              <a:hueOff val="-1188603"/>
              <a:satOff val="21780"/>
              <a:lumOff val="2745"/>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Concomitant medications </a:t>
            </a:r>
          </a:p>
        </p:txBody>
      </p:sp>
      <p:sp>
        <p:nvSpPr>
          <p:cNvPr id="9" name="Rectangle 8">
            <a:extLst>
              <a:ext uri="{FF2B5EF4-FFF2-40B4-BE49-F238E27FC236}">
                <a16:creationId xmlns:a16="http://schemas.microsoft.com/office/drawing/2014/main" id="{CC7F1019-7378-DA4D-882E-DF3E3BA1B3D7}"/>
              </a:ext>
            </a:extLst>
          </p:cNvPr>
          <p:cNvSpPr/>
          <p:nvPr/>
        </p:nvSpPr>
        <p:spPr>
          <a:xfrm>
            <a:off x="457200" y="5272280"/>
            <a:ext cx="8229600" cy="806400"/>
          </a:xfrm>
          <a:prstGeom prst="rect">
            <a:avLst/>
          </a:prstGeom>
          <a:ln>
            <a:solidFill>
              <a:srgbClr val="FF505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a16="http://schemas.microsoft.com/office/drawing/2014/main" id="{910F7048-0ED8-4F48-A196-BCBFC0170C9F}"/>
              </a:ext>
            </a:extLst>
          </p:cNvPr>
          <p:cNvSpPr/>
          <p:nvPr/>
        </p:nvSpPr>
        <p:spPr>
          <a:xfrm>
            <a:off x="868680" y="479996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a:solidFill>
            <a:srgbClr val="FF5050"/>
          </a:solidFill>
        </p:spPr>
        <p:style>
          <a:lnRef idx="2">
            <a:schemeClr val="lt1">
              <a:hueOff val="0"/>
              <a:satOff val="0"/>
              <a:lumOff val="0"/>
              <a:alphaOff val="0"/>
            </a:schemeClr>
          </a:lnRef>
          <a:fillRef idx="1">
            <a:scrgbClr r="0" g="0" b="0"/>
          </a:fillRef>
          <a:effectRef idx="0">
            <a:schemeClr val="accent4">
              <a:hueOff val="-2377205"/>
              <a:satOff val="43560"/>
              <a:lumOff val="549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Contributing factors</a:t>
            </a:r>
          </a:p>
        </p:txBody>
      </p:sp>
    </p:spTree>
    <p:extLst>
      <p:ext uri="{BB962C8B-B14F-4D97-AF65-F5344CB8AC3E}">
        <p14:creationId xmlns:p14="http://schemas.microsoft.com/office/powerpoint/2010/main" val="2964975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E0BD-BB43-0D45-B872-11531173B747}"/>
              </a:ext>
            </a:extLst>
          </p:cNvPr>
          <p:cNvSpPr>
            <a:spLocks noGrp="1"/>
          </p:cNvSpPr>
          <p:nvPr>
            <p:ph type="title"/>
          </p:nvPr>
        </p:nvSpPr>
        <p:spPr/>
        <p:txBody>
          <a:bodyPr>
            <a:normAutofit/>
          </a:bodyPr>
          <a:lstStyle/>
          <a:p>
            <a:pPr algn="ctr"/>
            <a:r>
              <a:rPr lang="en-US" b="1" dirty="0">
                <a:latin typeface="Tahoma" panose="020B0604030504040204" pitchFamily="34" charset="0"/>
              </a:rPr>
              <a:t>Phase 3</a:t>
            </a:r>
          </a:p>
        </p:txBody>
      </p:sp>
      <p:sp>
        <p:nvSpPr>
          <p:cNvPr id="9" name="Rectangle 8">
            <a:extLst>
              <a:ext uri="{FF2B5EF4-FFF2-40B4-BE49-F238E27FC236}">
                <a16:creationId xmlns:a16="http://schemas.microsoft.com/office/drawing/2014/main" id="{CC7F1019-7378-DA4D-882E-DF3E3BA1B3D7}"/>
              </a:ext>
            </a:extLst>
          </p:cNvPr>
          <p:cNvSpPr/>
          <p:nvPr/>
        </p:nvSpPr>
        <p:spPr>
          <a:xfrm>
            <a:off x="457200" y="2396558"/>
            <a:ext cx="8229600" cy="4186803"/>
          </a:xfrm>
          <a:prstGeom prst="rect">
            <a:avLst/>
          </a:prstGeom>
          <a:ln>
            <a:solidFill>
              <a:srgbClr val="FF505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a16="http://schemas.microsoft.com/office/drawing/2014/main" id="{910F7048-0ED8-4F48-A196-BCBFC0170C9F}"/>
              </a:ext>
            </a:extLst>
          </p:cNvPr>
          <p:cNvSpPr/>
          <p:nvPr/>
        </p:nvSpPr>
        <p:spPr>
          <a:xfrm>
            <a:off x="868680" y="1924239"/>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a:solidFill>
            <a:srgbClr val="FF5050"/>
          </a:solidFill>
        </p:spPr>
        <p:style>
          <a:lnRef idx="2">
            <a:schemeClr val="lt1">
              <a:hueOff val="0"/>
              <a:satOff val="0"/>
              <a:lumOff val="0"/>
              <a:alphaOff val="0"/>
            </a:schemeClr>
          </a:lnRef>
          <a:fillRef idx="1">
            <a:scrgbClr r="0" g="0" b="0"/>
          </a:fillRef>
          <a:effectRef idx="0">
            <a:schemeClr val="accent4">
              <a:hueOff val="-2377205"/>
              <a:satOff val="43560"/>
              <a:lumOff val="549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Contributing factors</a:t>
            </a:r>
          </a:p>
        </p:txBody>
      </p:sp>
      <p:grpSp>
        <p:nvGrpSpPr>
          <p:cNvPr id="20" name="Group 19">
            <a:extLst>
              <a:ext uri="{FF2B5EF4-FFF2-40B4-BE49-F238E27FC236}">
                <a16:creationId xmlns:a16="http://schemas.microsoft.com/office/drawing/2014/main" id="{13AB99DF-6303-EC43-A68B-6F97FD521616}"/>
              </a:ext>
            </a:extLst>
          </p:cNvPr>
          <p:cNvGrpSpPr/>
          <p:nvPr/>
        </p:nvGrpSpPr>
        <p:grpSpPr>
          <a:xfrm>
            <a:off x="529035" y="2975546"/>
            <a:ext cx="1425311" cy="1425311"/>
            <a:chOff x="482511" y="2075650"/>
            <a:chExt cx="1766801" cy="1766801"/>
          </a:xfrm>
          <a:effectLst>
            <a:outerShdw blurRad="50800" dist="38100" dir="8100000" algn="tr" rotWithShape="0">
              <a:prstClr val="black">
                <a:alpha val="40000"/>
              </a:prstClr>
            </a:outerShdw>
          </a:effectLst>
        </p:grpSpPr>
        <p:sp>
          <p:nvSpPr>
            <p:cNvPr id="21" name="Oval 20">
              <a:extLst>
                <a:ext uri="{FF2B5EF4-FFF2-40B4-BE49-F238E27FC236}">
                  <a16:creationId xmlns:a16="http://schemas.microsoft.com/office/drawing/2014/main" id="{11B13351-5B20-EF41-B4D7-93671AAE0618}"/>
                </a:ext>
              </a:extLst>
            </p:cNvPr>
            <p:cNvSpPr/>
            <p:nvPr/>
          </p:nvSpPr>
          <p:spPr>
            <a:xfrm>
              <a:off x="482511" y="2075650"/>
              <a:ext cx="1766801" cy="1766801"/>
            </a:xfrm>
            <a:prstGeom prst="ellipse">
              <a:avLst/>
            </a:prstGeom>
            <a:solidFill>
              <a:srgbClr val="FEFEF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A picture containing object, sitting&#10;&#10;Description automatically generated">
              <a:extLst>
                <a:ext uri="{FF2B5EF4-FFF2-40B4-BE49-F238E27FC236}">
                  <a16:creationId xmlns:a16="http://schemas.microsoft.com/office/drawing/2014/main" id="{BFF929FF-7919-4542-A35A-D72A94EBCAB0}"/>
                </a:ext>
              </a:extLst>
            </p:cNvPr>
            <p:cNvPicPr>
              <a:picLocks noChangeAspect="1"/>
            </p:cNvPicPr>
            <p:nvPr/>
          </p:nvPicPr>
          <p:blipFill>
            <a:blip r:embed="rId3"/>
            <a:stretch>
              <a:fillRect/>
            </a:stretch>
          </p:blipFill>
          <p:spPr>
            <a:xfrm>
              <a:off x="656538" y="2249677"/>
              <a:ext cx="1418745" cy="1418745"/>
            </a:xfrm>
            <a:prstGeom prst="rect">
              <a:avLst/>
            </a:prstGeom>
          </p:spPr>
        </p:pic>
      </p:grpSp>
      <p:pic>
        <p:nvPicPr>
          <p:cNvPr id="23" name="Picture 22" descr="A close up of a logo&#10;&#10;Description automatically generated">
            <a:extLst>
              <a:ext uri="{FF2B5EF4-FFF2-40B4-BE49-F238E27FC236}">
                <a16:creationId xmlns:a16="http://schemas.microsoft.com/office/drawing/2014/main" id="{06B2541C-1C50-2A4F-A656-3AFB052CA3A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7200" y="4995677"/>
            <a:ext cx="1497146" cy="1445965"/>
          </a:xfrm>
          <a:prstGeom prst="ellipse">
            <a:avLst/>
          </a:prstGeom>
          <a:effectLst>
            <a:outerShdw blurRad="50800" dist="38100" dir="13500000" algn="br" rotWithShape="0">
              <a:prstClr val="black">
                <a:alpha val="40000"/>
              </a:prstClr>
            </a:outerShdw>
          </a:effectLst>
        </p:spPr>
      </p:pic>
      <p:sp>
        <p:nvSpPr>
          <p:cNvPr id="24" name="TextBox 23">
            <a:extLst>
              <a:ext uri="{FF2B5EF4-FFF2-40B4-BE49-F238E27FC236}">
                <a16:creationId xmlns:a16="http://schemas.microsoft.com/office/drawing/2014/main" id="{6D527F3B-5FE6-8048-ACA1-BE8FD197CE01}"/>
              </a:ext>
            </a:extLst>
          </p:cNvPr>
          <p:cNvSpPr txBox="1"/>
          <p:nvPr/>
        </p:nvSpPr>
        <p:spPr>
          <a:xfrm>
            <a:off x="2252375" y="3175599"/>
            <a:ext cx="2801075" cy="830997"/>
          </a:xfrm>
          <a:prstGeom prst="rect">
            <a:avLst/>
          </a:prstGeom>
          <a:noFill/>
        </p:spPr>
        <p:txBody>
          <a:bodyPr wrap="square" rtlCol="0">
            <a:spAutoFit/>
          </a:bodyPr>
          <a:lstStyle/>
          <a:p>
            <a:pPr algn="ctr"/>
            <a:r>
              <a:rPr lang="en-US" sz="2400" b="1" dirty="0">
                <a:solidFill>
                  <a:srgbClr val="81809A"/>
                </a:solidFill>
                <a:latin typeface="Tahoma" panose="020B0604030504040204" pitchFamily="34" charset="0"/>
                <a:ea typeface="Tahoma" panose="020B0604030504040204" pitchFamily="34" charset="0"/>
                <a:cs typeface="Tahoma" panose="020B0604030504040204" pitchFamily="34" charset="0"/>
              </a:rPr>
              <a:t>8</a:t>
            </a:r>
            <a:r>
              <a:rPr lang="en-US" sz="2400" dirty="0">
                <a:latin typeface="Tahoma" panose="020B0604030504040204" pitchFamily="34" charset="0"/>
                <a:ea typeface="Tahoma" panose="020B0604030504040204" pitchFamily="34" charset="0"/>
                <a:cs typeface="Tahoma" panose="020B0604030504040204" pitchFamily="34" charset="0"/>
              </a:rPr>
              <a:t> patients smoking at time of event</a:t>
            </a:r>
          </a:p>
        </p:txBody>
      </p:sp>
      <p:sp>
        <p:nvSpPr>
          <p:cNvPr id="25" name="TextBox 24">
            <a:extLst>
              <a:ext uri="{FF2B5EF4-FFF2-40B4-BE49-F238E27FC236}">
                <a16:creationId xmlns:a16="http://schemas.microsoft.com/office/drawing/2014/main" id="{1D0921B2-9EFB-2C44-B70C-EF979E664722}"/>
              </a:ext>
            </a:extLst>
          </p:cNvPr>
          <p:cNvSpPr txBox="1"/>
          <p:nvPr/>
        </p:nvSpPr>
        <p:spPr>
          <a:xfrm>
            <a:off x="1963008" y="5118494"/>
            <a:ext cx="3090442" cy="1200329"/>
          </a:xfrm>
          <a:prstGeom prst="rect">
            <a:avLst/>
          </a:prstGeom>
          <a:noFill/>
        </p:spPr>
        <p:txBody>
          <a:bodyPr wrap="square" rtlCol="0">
            <a:spAutoFit/>
          </a:bodyPr>
          <a:lstStyle/>
          <a:p>
            <a:pPr algn="ctr"/>
            <a:r>
              <a:rPr lang="en-US" sz="2400" b="1" dirty="0">
                <a:solidFill>
                  <a:srgbClr val="E17479"/>
                </a:solidFill>
                <a:latin typeface="Tahoma" panose="020B0604030504040204" pitchFamily="34" charset="0"/>
                <a:ea typeface="Tahoma" panose="020B0604030504040204" pitchFamily="34" charset="0"/>
                <a:cs typeface="Tahoma" panose="020B0604030504040204" pitchFamily="34" charset="0"/>
              </a:rPr>
              <a:t>6</a:t>
            </a:r>
            <a:r>
              <a:rPr lang="en-US" sz="2400" dirty="0">
                <a:latin typeface="Tahoma" panose="020B0604030504040204" pitchFamily="34" charset="0"/>
                <a:ea typeface="Tahoma" panose="020B0604030504040204" pitchFamily="34" charset="0"/>
                <a:cs typeface="Tahoma" panose="020B0604030504040204" pitchFamily="34" charset="0"/>
              </a:rPr>
              <a:t> patients with hypertension at time of event</a:t>
            </a:r>
          </a:p>
        </p:txBody>
      </p:sp>
      <p:sp>
        <p:nvSpPr>
          <p:cNvPr id="26" name="Arrow: Down 17">
            <a:extLst>
              <a:ext uri="{FF2B5EF4-FFF2-40B4-BE49-F238E27FC236}">
                <a16:creationId xmlns:a16="http://schemas.microsoft.com/office/drawing/2014/main" id="{95CBC4E5-376D-1D4A-8B8A-559008364A5A}"/>
              </a:ext>
            </a:extLst>
          </p:cNvPr>
          <p:cNvSpPr/>
          <p:nvPr/>
        </p:nvSpPr>
        <p:spPr>
          <a:xfrm rot="16200000">
            <a:off x="4665668" y="4153283"/>
            <a:ext cx="775564" cy="909223"/>
          </a:xfrm>
          <a:prstGeom prst="down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216AD79-E917-664D-93E3-BAE63DB80B19}"/>
              </a:ext>
            </a:extLst>
          </p:cNvPr>
          <p:cNvSpPr txBox="1"/>
          <p:nvPr/>
        </p:nvSpPr>
        <p:spPr>
          <a:xfrm>
            <a:off x="5429756" y="3145718"/>
            <a:ext cx="3185209" cy="1200329"/>
          </a:xfrm>
          <a:prstGeom prst="rect">
            <a:avLst/>
          </a:prstGeom>
          <a:noFill/>
        </p:spPr>
        <p:txBody>
          <a:bodyPr wrap="square" rtlCol="0">
            <a:spAutoFit/>
          </a:bodyPr>
          <a:lstStyle/>
          <a:p>
            <a:pPr algn="ctr"/>
            <a:r>
              <a:rPr lang="en-US" sz="2400" b="1" dirty="0">
                <a:solidFill>
                  <a:srgbClr val="81809A"/>
                </a:solidFill>
                <a:latin typeface="Tahoma" panose="020B0604030504040204" pitchFamily="34" charset="0"/>
                <a:ea typeface="Tahoma" panose="020B0604030504040204" pitchFamily="34" charset="0"/>
                <a:cs typeface="Tahoma" panose="020B0604030504040204" pitchFamily="34" charset="0"/>
              </a:rPr>
              <a:t>3</a:t>
            </a:r>
            <a:r>
              <a:rPr lang="en-US" sz="2400" dirty="0">
                <a:latin typeface="Tahoma" panose="020B0604030504040204" pitchFamily="34" charset="0"/>
                <a:ea typeface="Tahoma" panose="020B0604030504040204" pitchFamily="34" charset="0"/>
                <a:cs typeface="Tahoma" panose="020B0604030504040204" pitchFamily="34" charset="0"/>
              </a:rPr>
              <a:t> patients referred to primary care for smoking cessation</a:t>
            </a:r>
          </a:p>
        </p:txBody>
      </p:sp>
      <p:sp>
        <p:nvSpPr>
          <p:cNvPr id="28" name="TextBox 27">
            <a:extLst>
              <a:ext uri="{FF2B5EF4-FFF2-40B4-BE49-F238E27FC236}">
                <a16:creationId xmlns:a16="http://schemas.microsoft.com/office/drawing/2014/main" id="{441E4A00-7AF2-C540-8FA1-4263F0144A9D}"/>
              </a:ext>
            </a:extLst>
          </p:cNvPr>
          <p:cNvSpPr txBox="1"/>
          <p:nvPr/>
        </p:nvSpPr>
        <p:spPr>
          <a:xfrm>
            <a:off x="5429755" y="5095207"/>
            <a:ext cx="3185209" cy="1200329"/>
          </a:xfrm>
          <a:prstGeom prst="rect">
            <a:avLst/>
          </a:prstGeom>
          <a:noFill/>
        </p:spPr>
        <p:txBody>
          <a:bodyPr wrap="square" rtlCol="0">
            <a:spAutoFit/>
          </a:bodyPr>
          <a:lstStyle/>
          <a:p>
            <a:pPr algn="ctr"/>
            <a:r>
              <a:rPr lang="en-US" sz="2400" b="1" dirty="0">
                <a:solidFill>
                  <a:srgbClr val="E17479"/>
                </a:solidFill>
                <a:latin typeface="Tahoma" panose="020B0604030504040204" pitchFamily="34" charset="0"/>
                <a:ea typeface="Tahoma" panose="020B0604030504040204" pitchFamily="34" charset="0"/>
                <a:cs typeface="Tahoma" panose="020B0604030504040204" pitchFamily="34" charset="0"/>
              </a:rPr>
              <a:t>3</a:t>
            </a:r>
            <a:r>
              <a:rPr lang="en-US" sz="2400" dirty="0">
                <a:latin typeface="Tahoma" panose="020B0604030504040204" pitchFamily="34" charset="0"/>
                <a:ea typeface="Tahoma" panose="020B0604030504040204" pitchFamily="34" charset="0"/>
                <a:cs typeface="Tahoma" panose="020B0604030504040204" pitchFamily="34" charset="0"/>
              </a:rPr>
              <a:t> patients referred to primary care for hypertension</a:t>
            </a:r>
          </a:p>
        </p:txBody>
      </p:sp>
    </p:spTree>
    <p:extLst>
      <p:ext uri="{BB962C8B-B14F-4D97-AF65-F5344CB8AC3E}">
        <p14:creationId xmlns:p14="http://schemas.microsoft.com/office/powerpoint/2010/main" val="285530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B2C1C6-8EFC-3A4C-8CE1-FAA2C12F682E}"/>
              </a:ext>
            </a:extLst>
          </p:cNvPr>
          <p:cNvSpPr/>
          <p:nvPr/>
        </p:nvSpPr>
        <p:spPr>
          <a:xfrm>
            <a:off x="101486" y="6119172"/>
            <a:ext cx="3467439" cy="7388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1F6BE1A-EFFA-49C0-ABD2-724A87BA6228}"/>
              </a:ext>
            </a:extLst>
          </p:cNvPr>
          <p:cNvSpPr/>
          <p:nvPr/>
        </p:nvSpPr>
        <p:spPr>
          <a:xfrm>
            <a:off x="6681855" y="3406570"/>
            <a:ext cx="1535906" cy="778670"/>
          </a:xfrm>
          <a:prstGeom prst="triangle">
            <a:avLst/>
          </a:prstGeom>
          <a:solidFill>
            <a:srgbClr val="F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5B464A7C-9D4B-47BA-8031-0FAA192131E8}"/>
              </a:ext>
            </a:extLst>
          </p:cNvPr>
          <p:cNvSpPr/>
          <p:nvPr/>
        </p:nvSpPr>
        <p:spPr>
          <a:xfrm>
            <a:off x="6245131" y="4165607"/>
            <a:ext cx="2478882" cy="753649"/>
          </a:xfrm>
          <a:prstGeom prst="rect">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FE4BB3BE-70B9-4364-893C-BAD14C01B0C0}"/>
              </a:ext>
            </a:extLst>
          </p:cNvPr>
          <p:cNvSpPr/>
          <p:nvPr/>
        </p:nvSpPr>
        <p:spPr>
          <a:xfrm>
            <a:off x="6221796" y="4903298"/>
            <a:ext cx="2478882" cy="753649"/>
          </a:xfrm>
          <a:prstGeom prst="rect">
            <a:avLst/>
          </a:prstGeom>
          <a:solidFill>
            <a:srgbClr val="F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B55550AD-3E21-4041-BBD6-24562C092001}"/>
              </a:ext>
            </a:extLst>
          </p:cNvPr>
          <p:cNvSpPr/>
          <p:nvPr/>
        </p:nvSpPr>
        <p:spPr>
          <a:xfrm>
            <a:off x="6245131" y="5635689"/>
            <a:ext cx="2478882" cy="753649"/>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a:extLst>
              <a:ext uri="{FF2B5EF4-FFF2-40B4-BE49-F238E27FC236}">
                <a16:creationId xmlns:a16="http://schemas.microsoft.com/office/drawing/2014/main" id="{6EA2FA3F-7D5D-41DF-B233-B8D46CE18B92}"/>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5819792" y="2447116"/>
            <a:ext cx="3300984" cy="5143500"/>
          </a:xfrm>
          <a:prstGeom prst="rect">
            <a:avLst/>
          </a:prstGeom>
        </p:spPr>
      </p:pic>
      <p:sp>
        <p:nvSpPr>
          <p:cNvPr id="4" name="Teardrop 3">
            <a:extLst>
              <a:ext uri="{FF2B5EF4-FFF2-40B4-BE49-F238E27FC236}">
                <a16:creationId xmlns:a16="http://schemas.microsoft.com/office/drawing/2014/main" id="{0CAFA0C1-97E6-47F1-B217-6766041D0814}"/>
              </a:ext>
            </a:extLst>
          </p:cNvPr>
          <p:cNvSpPr/>
          <p:nvPr/>
        </p:nvSpPr>
        <p:spPr>
          <a:xfrm rot="18862637">
            <a:off x="6225679" y="3883193"/>
            <a:ext cx="2488439" cy="2488439"/>
          </a:xfrm>
          <a:prstGeom prst="teardrop">
            <a:avLst/>
          </a:prstGeom>
          <a:noFill/>
          <a:ln w="190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10DB414F-5D46-A140-A9E2-A39653502D93}"/>
              </a:ext>
            </a:extLst>
          </p:cNvPr>
          <p:cNvSpPr txBox="1"/>
          <p:nvPr/>
        </p:nvSpPr>
        <p:spPr>
          <a:xfrm>
            <a:off x="1052945" y="2983585"/>
            <a:ext cx="5856114" cy="461665"/>
          </a:xfrm>
          <a:prstGeom prst="rect">
            <a:avLst/>
          </a:prstGeom>
          <a:noFill/>
          <a:ln>
            <a:noFill/>
          </a:ln>
        </p:spPr>
        <p:txBody>
          <a:bodyPr wrap="square" rtlCol="0">
            <a:spAutoFit/>
          </a:bodyPr>
          <a:lstStyle/>
          <a:p>
            <a:r>
              <a:rPr lang="en-US" sz="2400" dirty="0"/>
              <a:t>Decrease in triple therapy</a:t>
            </a:r>
            <a:endParaRPr lang="en-US" sz="2400" b="1" dirty="0"/>
          </a:p>
        </p:txBody>
      </p:sp>
      <p:sp>
        <p:nvSpPr>
          <p:cNvPr id="11" name="TextBox 10">
            <a:extLst>
              <a:ext uri="{FF2B5EF4-FFF2-40B4-BE49-F238E27FC236}">
                <a16:creationId xmlns:a16="http://schemas.microsoft.com/office/drawing/2014/main" id="{2DF5DEEB-566B-EA40-9E9C-5530CD89F5C9}"/>
              </a:ext>
            </a:extLst>
          </p:cNvPr>
          <p:cNvSpPr txBox="1"/>
          <p:nvPr/>
        </p:nvSpPr>
        <p:spPr>
          <a:xfrm>
            <a:off x="1052945" y="1741068"/>
            <a:ext cx="7698240" cy="1569660"/>
          </a:xfrm>
          <a:prstGeom prst="rect">
            <a:avLst/>
          </a:prstGeom>
          <a:noFill/>
          <a:ln>
            <a:noFill/>
          </a:ln>
        </p:spPr>
        <p:txBody>
          <a:bodyPr wrap="square" rtlCol="0">
            <a:spAutoFit/>
          </a:bodyPr>
          <a:lstStyle/>
          <a:p>
            <a:r>
              <a:rPr lang="en-US" sz="2400" dirty="0"/>
              <a:t>Documentation of high-risk assessments has increased with the utilization of new anticoagulation progress notes and consults</a:t>
            </a:r>
          </a:p>
          <a:p>
            <a:endParaRPr lang="en-US" sz="2400" dirty="0">
              <a:latin typeface="Tw Cen MT Condensed" panose="020B0606020104020203" pitchFamily="34" charset="77"/>
            </a:endParaRPr>
          </a:p>
        </p:txBody>
      </p:sp>
      <p:sp>
        <p:nvSpPr>
          <p:cNvPr id="12" name="TextBox 11">
            <a:extLst>
              <a:ext uri="{FF2B5EF4-FFF2-40B4-BE49-F238E27FC236}">
                <a16:creationId xmlns:a16="http://schemas.microsoft.com/office/drawing/2014/main" id="{51582529-E037-1F46-BCA6-B036F825E231}"/>
              </a:ext>
            </a:extLst>
          </p:cNvPr>
          <p:cNvSpPr txBox="1"/>
          <p:nvPr/>
        </p:nvSpPr>
        <p:spPr>
          <a:xfrm>
            <a:off x="1050442" y="4647558"/>
            <a:ext cx="5036966" cy="830997"/>
          </a:xfrm>
          <a:prstGeom prst="rect">
            <a:avLst/>
          </a:prstGeom>
          <a:noFill/>
          <a:ln>
            <a:noFill/>
          </a:ln>
        </p:spPr>
        <p:txBody>
          <a:bodyPr wrap="square" rtlCol="0">
            <a:spAutoFit/>
          </a:bodyPr>
          <a:lstStyle/>
          <a:p>
            <a:r>
              <a:rPr lang="en-US" sz="2400" dirty="0"/>
              <a:t>Continued area of expansion of</a:t>
            </a:r>
          </a:p>
          <a:p>
            <a:r>
              <a:rPr lang="en-US" sz="2400" dirty="0"/>
              <a:t>VA ADERS reporting </a:t>
            </a:r>
          </a:p>
        </p:txBody>
      </p:sp>
      <p:sp>
        <p:nvSpPr>
          <p:cNvPr id="2" name="Down Arrow 1">
            <a:extLst>
              <a:ext uri="{FF2B5EF4-FFF2-40B4-BE49-F238E27FC236}">
                <a16:creationId xmlns:a16="http://schemas.microsoft.com/office/drawing/2014/main" id="{D74D7069-7572-1649-9D41-FEDA3144D58B}"/>
              </a:ext>
            </a:extLst>
          </p:cNvPr>
          <p:cNvSpPr/>
          <p:nvPr/>
        </p:nvSpPr>
        <p:spPr>
          <a:xfrm rot="10800000">
            <a:off x="552958" y="1872632"/>
            <a:ext cx="363071" cy="385947"/>
          </a:xfrm>
          <a:prstGeom prst="ellipse">
            <a:avLst/>
          </a:prstGeom>
          <a:solidFill>
            <a:srgbClr val="C49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Down Arrow 14">
            <a:extLst>
              <a:ext uri="{FF2B5EF4-FFF2-40B4-BE49-F238E27FC236}">
                <a16:creationId xmlns:a16="http://schemas.microsoft.com/office/drawing/2014/main" id="{19E95052-A4EE-8E4D-9716-D3437A5A0053}"/>
              </a:ext>
            </a:extLst>
          </p:cNvPr>
          <p:cNvSpPr/>
          <p:nvPr/>
        </p:nvSpPr>
        <p:spPr>
          <a:xfrm rot="10800000">
            <a:off x="546693" y="3020233"/>
            <a:ext cx="363071" cy="385947"/>
          </a:xfrm>
          <a:prstGeom prst="ellipse">
            <a:avLst/>
          </a:prstGeom>
          <a:solidFill>
            <a:srgbClr val="C49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Down Arrow 15">
            <a:extLst>
              <a:ext uri="{FF2B5EF4-FFF2-40B4-BE49-F238E27FC236}">
                <a16:creationId xmlns:a16="http://schemas.microsoft.com/office/drawing/2014/main" id="{F1004357-642B-374D-B6ED-462B5A19EB7B}"/>
              </a:ext>
            </a:extLst>
          </p:cNvPr>
          <p:cNvSpPr/>
          <p:nvPr/>
        </p:nvSpPr>
        <p:spPr>
          <a:xfrm rot="10800000">
            <a:off x="546693" y="3692372"/>
            <a:ext cx="363071" cy="385947"/>
          </a:xfrm>
          <a:prstGeom prst="ellipse">
            <a:avLst/>
          </a:prstGeom>
          <a:solidFill>
            <a:srgbClr val="C49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Down Arrow 16">
            <a:extLst>
              <a:ext uri="{FF2B5EF4-FFF2-40B4-BE49-F238E27FC236}">
                <a16:creationId xmlns:a16="http://schemas.microsoft.com/office/drawing/2014/main" id="{3E3EA245-7A0E-CF4D-8EA9-9023879FB48C}"/>
              </a:ext>
            </a:extLst>
          </p:cNvPr>
          <p:cNvSpPr/>
          <p:nvPr/>
        </p:nvSpPr>
        <p:spPr>
          <a:xfrm rot="10800000">
            <a:off x="546692" y="4653954"/>
            <a:ext cx="363071" cy="385947"/>
          </a:xfrm>
          <a:prstGeom prst="ellipse">
            <a:avLst/>
          </a:prstGeom>
          <a:solidFill>
            <a:srgbClr val="C49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2">
            <a:extLst>
              <a:ext uri="{FF2B5EF4-FFF2-40B4-BE49-F238E27FC236}">
                <a16:creationId xmlns:a16="http://schemas.microsoft.com/office/drawing/2014/main" id="{C6540D97-66E7-4894-AF34-94D7F1EC01DE}"/>
              </a:ext>
            </a:extLst>
          </p:cNvPr>
          <p:cNvSpPr>
            <a:spLocks noGrp="1"/>
          </p:cNvSpPr>
          <p:nvPr>
            <p:ph type="title"/>
          </p:nvPr>
        </p:nvSpPr>
        <p:spPr>
          <a:xfrm>
            <a:off x="457200" y="288341"/>
            <a:ext cx="8229600" cy="1291144"/>
          </a:xfrm>
        </p:spPr>
        <p:txBody>
          <a:bodyPr/>
          <a:lstStyle/>
          <a:p>
            <a:pPr algn="ctr"/>
            <a:r>
              <a:rPr lang="en-US" b="1" dirty="0"/>
              <a:t>Conclusions</a:t>
            </a:r>
            <a:endParaRPr lang="en-US" dirty="0"/>
          </a:p>
        </p:txBody>
      </p:sp>
      <p:sp>
        <p:nvSpPr>
          <p:cNvPr id="18" name="TextBox 17">
            <a:extLst>
              <a:ext uri="{FF2B5EF4-FFF2-40B4-BE49-F238E27FC236}">
                <a16:creationId xmlns:a16="http://schemas.microsoft.com/office/drawing/2014/main" id="{97333BC6-F14D-0D4C-BB1C-506094A919AB}"/>
              </a:ext>
            </a:extLst>
          </p:cNvPr>
          <p:cNvSpPr txBox="1"/>
          <p:nvPr/>
        </p:nvSpPr>
        <p:spPr>
          <a:xfrm>
            <a:off x="1052945" y="3624253"/>
            <a:ext cx="5856114" cy="830997"/>
          </a:xfrm>
          <a:prstGeom prst="rect">
            <a:avLst/>
          </a:prstGeom>
          <a:noFill/>
          <a:ln>
            <a:noFill/>
          </a:ln>
        </p:spPr>
        <p:txBody>
          <a:bodyPr wrap="square" rtlCol="0">
            <a:spAutoFit/>
          </a:bodyPr>
          <a:lstStyle/>
          <a:p>
            <a:r>
              <a:rPr lang="en-US" sz="2400" dirty="0"/>
              <a:t>Increase in referrals to decrease risk of ADEs regarding contributing factors</a:t>
            </a:r>
          </a:p>
        </p:txBody>
      </p:sp>
    </p:spTree>
    <p:extLst>
      <p:ext uri="{BB962C8B-B14F-4D97-AF65-F5344CB8AC3E}">
        <p14:creationId xmlns:p14="http://schemas.microsoft.com/office/powerpoint/2010/main" val="2558089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decel="10000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9" grpId="0" animBg="1"/>
      <p:bldP spid="20" grpId="0" animBg="1"/>
      <p:bldP spid="9" grpId="0"/>
      <p:bldP spid="11" grpId="0" animBg="1"/>
      <p:bldP spid="12" grpId="0"/>
      <p:bldP spid="2" grpId="0" animBg="1"/>
      <p:bldP spid="15" grpId="0" animBg="1"/>
      <p:bldP spid="16" grpId="0" animBg="1"/>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F1694E65-0DFE-7144-83FE-A05B74631484}"/>
              </a:ext>
            </a:extLst>
          </p:cNvPr>
          <p:cNvCxnSpPr>
            <a:cxnSpLocks/>
          </p:cNvCxnSpPr>
          <p:nvPr/>
        </p:nvCxnSpPr>
        <p:spPr>
          <a:xfrm flipH="1" flipV="1">
            <a:off x="4570380" y="3884543"/>
            <a:ext cx="3242" cy="638961"/>
          </a:xfrm>
          <a:prstGeom prst="line">
            <a:avLst/>
          </a:prstGeom>
          <a:ln>
            <a:solidFill>
              <a:srgbClr val="FF6B6D"/>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1F95741-CDCE-934F-816B-4151195045B0}"/>
              </a:ext>
            </a:extLst>
          </p:cNvPr>
          <p:cNvCxnSpPr>
            <a:cxnSpLocks/>
          </p:cNvCxnSpPr>
          <p:nvPr/>
        </p:nvCxnSpPr>
        <p:spPr>
          <a:xfrm flipH="1" flipV="1">
            <a:off x="6814453" y="3249197"/>
            <a:ext cx="3242" cy="638961"/>
          </a:xfrm>
          <a:prstGeom prst="line">
            <a:avLst/>
          </a:prstGeom>
          <a:ln>
            <a:solidFill>
              <a:srgbClr val="5982DB"/>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F01A24F-F78C-774D-A0FF-2720AE45003A}"/>
              </a:ext>
            </a:extLst>
          </p:cNvPr>
          <p:cNvCxnSpPr>
            <a:cxnSpLocks/>
          </p:cNvCxnSpPr>
          <p:nvPr/>
        </p:nvCxnSpPr>
        <p:spPr>
          <a:xfrm flipH="1" flipV="1">
            <a:off x="1881540" y="3286230"/>
            <a:ext cx="3242" cy="63896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3DBE45A0-6917-454F-9DB9-F6394DA3CBBA}"/>
              </a:ext>
            </a:extLst>
          </p:cNvPr>
          <p:cNvSpPr>
            <a:spLocks noGrp="1"/>
          </p:cNvSpPr>
          <p:nvPr>
            <p:ph type="title" idx="4294967295"/>
          </p:nvPr>
        </p:nvSpPr>
        <p:spPr>
          <a:xfrm>
            <a:off x="530225" y="298083"/>
            <a:ext cx="8229600" cy="1290637"/>
          </a:xfrm>
          <a:prstGeom prst="rect">
            <a:avLst/>
          </a:prstGeom>
        </p:spPr>
        <p:txBody>
          <a:bodyPr>
            <a:normAutofit/>
          </a:bodyPr>
          <a:lstStyle/>
          <a:p>
            <a:pPr algn="ctr"/>
            <a:r>
              <a:rPr lang="en-US" b="1" dirty="0"/>
              <a:t>Background </a:t>
            </a:r>
          </a:p>
        </p:txBody>
      </p:sp>
      <p:sp>
        <p:nvSpPr>
          <p:cNvPr id="7" name="Freeform: Shape 6">
            <a:extLst>
              <a:ext uri="{FF2B5EF4-FFF2-40B4-BE49-F238E27FC236}">
                <a16:creationId xmlns:a16="http://schemas.microsoft.com/office/drawing/2014/main" id="{46ED344C-C11E-4139-A265-ED0E06C52537}"/>
              </a:ext>
            </a:extLst>
          </p:cNvPr>
          <p:cNvSpPr/>
          <p:nvPr/>
        </p:nvSpPr>
        <p:spPr>
          <a:xfrm>
            <a:off x="12174" y="1678856"/>
            <a:ext cx="4101074" cy="1488106"/>
          </a:xfrm>
          <a:custGeom>
            <a:avLst/>
            <a:gdLst>
              <a:gd name="connsiteX0" fmla="*/ 0 w 3552338"/>
              <a:gd name="connsiteY0" fmla="*/ 0 h 1488106"/>
              <a:gd name="connsiteX1" fmla="*/ 3552338 w 3552338"/>
              <a:gd name="connsiteY1" fmla="*/ 0 h 1488106"/>
              <a:gd name="connsiteX2" fmla="*/ 3552338 w 3552338"/>
              <a:gd name="connsiteY2" fmla="*/ 1488106 h 1488106"/>
              <a:gd name="connsiteX3" fmla="*/ 0 w 3552338"/>
              <a:gd name="connsiteY3" fmla="*/ 1488106 h 1488106"/>
              <a:gd name="connsiteX4" fmla="*/ 0 w 3552338"/>
              <a:gd name="connsiteY4" fmla="*/ 0 h 1488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2338" h="1488106">
                <a:moveTo>
                  <a:pt x="0" y="0"/>
                </a:moveTo>
                <a:lnTo>
                  <a:pt x="3552338" y="0"/>
                </a:lnTo>
                <a:lnTo>
                  <a:pt x="3552338" y="1488106"/>
                </a:lnTo>
                <a:lnTo>
                  <a:pt x="0" y="14881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1">
            <a:noAutofit/>
          </a:bodyPr>
          <a:lstStyle/>
          <a:p>
            <a:pPr marL="0" lvl="0" indent="0" algn="l" defTabSz="889000">
              <a:lnSpc>
                <a:spcPct val="90000"/>
              </a:lnSpc>
              <a:spcBef>
                <a:spcPct val="0"/>
              </a:spcBef>
              <a:spcAft>
                <a:spcPct val="35000"/>
              </a:spcAft>
              <a:buNone/>
            </a:pPr>
            <a:r>
              <a:rPr lang="en-US" sz="2400" b="1" kern="1200" dirty="0">
                <a:solidFill>
                  <a:schemeClr val="tx2"/>
                </a:solidFill>
                <a:latin typeface="Tahoma" panose="020B0604030504040204" pitchFamily="34" charset="0"/>
                <a:ea typeface="Tahoma" panose="020B0604030504040204" pitchFamily="34" charset="0"/>
                <a:cs typeface="Tahoma" panose="020B0604030504040204" pitchFamily="34" charset="0"/>
              </a:rPr>
              <a:t>Phase 1: Chart Review</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solidFill>
                  <a:schemeClr val="tx2"/>
                </a:solidFill>
                <a:latin typeface="Tahoma" panose="020B0604030504040204" pitchFamily="34" charset="0"/>
                <a:ea typeface="Tahoma" panose="020B0604030504040204" pitchFamily="34" charset="0"/>
                <a:cs typeface="Tahoma" panose="020B0604030504040204" pitchFamily="34" charset="0"/>
              </a:rPr>
              <a:t>December 2018-April 2019</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solidFill>
                  <a:schemeClr val="tx2"/>
                </a:solidFill>
                <a:latin typeface="Tahoma" panose="020B0604030504040204" pitchFamily="34" charset="0"/>
                <a:ea typeface="Tahoma" panose="020B0604030504040204" pitchFamily="34" charset="0"/>
                <a:cs typeface="Tahoma" panose="020B0604030504040204" pitchFamily="34" charset="0"/>
              </a:rPr>
              <a:t>ICD 10 codes </a:t>
            </a:r>
          </a:p>
        </p:txBody>
      </p:sp>
      <p:sp>
        <p:nvSpPr>
          <p:cNvPr id="8" name="Rectangle 7">
            <a:extLst>
              <a:ext uri="{FF2B5EF4-FFF2-40B4-BE49-F238E27FC236}">
                <a16:creationId xmlns:a16="http://schemas.microsoft.com/office/drawing/2014/main" id="{6AAF9550-77DD-4A73-97B5-24F48959EB6B}"/>
              </a:ext>
            </a:extLst>
          </p:cNvPr>
          <p:cNvSpPr/>
          <p:nvPr/>
        </p:nvSpPr>
        <p:spPr>
          <a:xfrm>
            <a:off x="304800" y="3705038"/>
            <a:ext cx="3595396" cy="372026"/>
          </a:xfrm>
          <a:prstGeom prst="rect">
            <a:avLst/>
          </a:prstGeom>
          <a:solidFill>
            <a:schemeClr val="tx2"/>
          </a:solidFill>
          <a:effectLst/>
        </p:spPr>
        <p:style>
          <a:lnRef idx="0">
            <a:schemeClr val="lt1">
              <a:hueOff val="0"/>
              <a:satOff val="0"/>
              <a:lumOff val="0"/>
              <a:alphaOff val="0"/>
            </a:schemeClr>
          </a:lnRef>
          <a:fillRef idx="3">
            <a:schemeClr val="accent3">
              <a:shade val="50000"/>
              <a:hueOff val="0"/>
              <a:satOff val="0"/>
              <a:lumOff val="0"/>
              <a:alphaOff val="0"/>
            </a:schemeClr>
          </a:fillRef>
          <a:effectRef idx="2">
            <a:schemeClr val="accent3">
              <a:shade val="50000"/>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93053307-F0B3-4D0D-BD79-8F2330FFEB02}"/>
              </a:ext>
            </a:extLst>
          </p:cNvPr>
          <p:cNvSpPr/>
          <p:nvPr/>
        </p:nvSpPr>
        <p:spPr>
          <a:xfrm>
            <a:off x="1987117" y="4653784"/>
            <a:ext cx="5984400" cy="1488106"/>
          </a:xfrm>
          <a:custGeom>
            <a:avLst/>
            <a:gdLst>
              <a:gd name="connsiteX0" fmla="*/ 0 w 4612919"/>
              <a:gd name="connsiteY0" fmla="*/ 0 h 1488106"/>
              <a:gd name="connsiteX1" fmla="*/ 4612919 w 4612919"/>
              <a:gd name="connsiteY1" fmla="*/ 0 h 1488106"/>
              <a:gd name="connsiteX2" fmla="*/ 4612919 w 4612919"/>
              <a:gd name="connsiteY2" fmla="*/ 1488106 h 1488106"/>
              <a:gd name="connsiteX3" fmla="*/ 0 w 4612919"/>
              <a:gd name="connsiteY3" fmla="*/ 1488106 h 1488106"/>
              <a:gd name="connsiteX4" fmla="*/ 0 w 4612919"/>
              <a:gd name="connsiteY4" fmla="*/ 0 h 1488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2919" h="1488106">
                <a:moveTo>
                  <a:pt x="0" y="0"/>
                </a:moveTo>
                <a:lnTo>
                  <a:pt x="4612919" y="0"/>
                </a:lnTo>
                <a:lnTo>
                  <a:pt x="4612919" y="1488106"/>
                </a:lnTo>
                <a:lnTo>
                  <a:pt x="0" y="14881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400" b="1" kern="1200" dirty="0">
                <a:solidFill>
                  <a:srgbClr val="FF6B6D"/>
                </a:solidFill>
                <a:latin typeface="Tahoma" panose="020B0604030504040204" pitchFamily="34" charset="0"/>
                <a:ea typeface="Tahoma" panose="020B0604030504040204" pitchFamily="34" charset="0"/>
                <a:cs typeface="Tahoma" panose="020B0604030504040204" pitchFamily="34" charset="0"/>
              </a:rPr>
              <a:t>Phase 2: Surveillance Report Review</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solidFill>
                  <a:srgbClr val="FF6B6D"/>
                </a:solidFill>
                <a:latin typeface="Tahoma" panose="020B0604030504040204" pitchFamily="34" charset="0"/>
                <a:ea typeface="Tahoma" panose="020B0604030504040204" pitchFamily="34" charset="0"/>
                <a:cs typeface="Tahoma" panose="020B0604030504040204" pitchFamily="34" charset="0"/>
              </a:rPr>
              <a:t>April 2019</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solidFill>
                  <a:srgbClr val="FF6B6D"/>
                </a:solidFill>
                <a:latin typeface="Tahoma" panose="020B0604030504040204" pitchFamily="34" charset="0"/>
                <a:ea typeface="Tahoma" panose="020B0604030504040204" pitchFamily="34" charset="0"/>
                <a:cs typeface="Tahoma" panose="020B0604030504040204" pitchFamily="34" charset="0"/>
              </a:rPr>
              <a:t>VHA surveillance report</a:t>
            </a:r>
          </a:p>
        </p:txBody>
      </p:sp>
      <p:sp>
        <p:nvSpPr>
          <p:cNvPr id="10" name="Rectangle 9">
            <a:extLst>
              <a:ext uri="{FF2B5EF4-FFF2-40B4-BE49-F238E27FC236}">
                <a16:creationId xmlns:a16="http://schemas.microsoft.com/office/drawing/2014/main" id="{066EA997-1556-4A0F-BF69-B4CC52B8589F}"/>
              </a:ext>
            </a:extLst>
          </p:cNvPr>
          <p:cNvSpPr/>
          <p:nvPr/>
        </p:nvSpPr>
        <p:spPr>
          <a:xfrm>
            <a:off x="3900196" y="3705038"/>
            <a:ext cx="1343610" cy="372026"/>
          </a:xfrm>
          <a:prstGeom prst="rect">
            <a:avLst/>
          </a:prstGeom>
          <a:solidFill>
            <a:srgbClr val="FF6B6D"/>
          </a:solidFill>
          <a:effectLst/>
        </p:spPr>
        <p:style>
          <a:lnRef idx="0">
            <a:schemeClr val="lt1">
              <a:hueOff val="0"/>
              <a:satOff val="0"/>
              <a:lumOff val="0"/>
              <a:alphaOff val="0"/>
            </a:schemeClr>
          </a:lnRef>
          <a:fillRef idx="3">
            <a:schemeClr val="accent3">
              <a:shade val="50000"/>
              <a:hueOff val="-216909"/>
              <a:satOff val="12312"/>
              <a:lumOff val="39044"/>
              <a:alphaOff val="0"/>
            </a:schemeClr>
          </a:fillRef>
          <a:effectRef idx="2">
            <a:schemeClr val="accent3">
              <a:shade val="50000"/>
              <a:hueOff val="-216909"/>
              <a:satOff val="12312"/>
              <a:lumOff val="39044"/>
              <a:alphaOff val="0"/>
            </a:schemeClr>
          </a:effectRef>
          <a:fontRef idx="minor">
            <a:schemeClr val="lt1"/>
          </a:fontRef>
        </p:style>
      </p:sp>
      <p:sp>
        <p:nvSpPr>
          <p:cNvPr id="11" name="Freeform: Shape 6">
            <a:extLst>
              <a:ext uri="{FF2B5EF4-FFF2-40B4-BE49-F238E27FC236}">
                <a16:creationId xmlns:a16="http://schemas.microsoft.com/office/drawing/2014/main" id="{DA793312-41BC-BA4D-80C6-E73A9D250050}"/>
              </a:ext>
            </a:extLst>
          </p:cNvPr>
          <p:cNvSpPr/>
          <p:nvPr/>
        </p:nvSpPr>
        <p:spPr>
          <a:xfrm>
            <a:off x="4871095" y="1678856"/>
            <a:ext cx="4101074" cy="1488106"/>
          </a:xfrm>
          <a:custGeom>
            <a:avLst/>
            <a:gdLst>
              <a:gd name="connsiteX0" fmla="*/ 0 w 3552338"/>
              <a:gd name="connsiteY0" fmla="*/ 0 h 1488106"/>
              <a:gd name="connsiteX1" fmla="*/ 3552338 w 3552338"/>
              <a:gd name="connsiteY1" fmla="*/ 0 h 1488106"/>
              <a:gd name="connsiteX2" fmla="*/ 3552338 w 3552338"/>
              <a:gd name="connsiteY2" fmla="*/ 1488106 h 1488106"/>
              <a:gd name="connsiteX3" fmla="*/ 0 w 3552338"/>
              <a:gd name="connsiteY3" fmla="*/ 1488106 h 1488106"/>
              <a:gd name="connsiteX4" fmla="*/ 0 w 3552338"/>
              <a:gd name="connsiteY4" fmla="*/ 0 h 1488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2338" h="1488106">
                <a:moveTo>
                  <a:pt x="0" y="0"/>
                </a:moveTo>
                <a:lnTo>
                  <a:pt x="3552338" y="0"/>
                </a:lnTo>
                <a:lnTo>
                  <a:pt x="3552338" y="1488106"/>
                </a:lnTo>
                <a:lnTo>
                  <a:pt x="0" y="14881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1">
            <a:noAutofit/>
          </a:bodyPr>
          <a:lstStyle/>
          <a:p>
            <a:pPr marL="0" lvl="0" indent="0" algn="l" defTabSz="889000">
              <a:lnSpc>
                <a:spcPct val="90000"/>
              </a:lnSpc>
              <a:spcBef>
                <a:spcPct val="0"/>
              </a:spcBef>
              <a:spcAft>
                <a:spcPct val="35000"/>
              </a:spcAft>
              <a:buNone/>
            </a:pPr>
            <a:r>
              <a:rPr lang="en-US" sz="2400" b="1"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Phase </a:t>
            </a:r>
            <a:r>
              <a:rPr lang="en-US" sz="2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3</a:t>
            </a:r>
            <a:endParaRPr lang="en-US" sz="2400" b="1"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December 2019-April 2020</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VHA surveillance report</a:t>
            </a:r>
          </a:p>
        </p:txBody>
      </p:sp>
      <p:sp>
        <p:nvSpPr>
          <p:cNvPr id="12" name="Rectangle 11">
            <a:extLst>
              <a:ext uri="{FF2B5EF4-FFF2-40B4-BE49-F238E27FC236}">
                <a16:creationId xmlns:a16="http://schemas.microsoft.com/office/drawing/2014/main" id="{FA1BB443-F8C2-9644-8C89-50C843F1EA88}"/>
              </a:ext>
            </a:extLst>
          </p:cNvPr>
          <p:cNvSpPr/>
          <p:nvPr/>
        </p:nvSpPr>
        <p:spPr>
          <a:xfrm>
            <a:off x="5243806" y="3695941"/>
            <a:ext cx="3433663" cy="381123"/>
          </a:xfrm>
          <a:prstGeom prst="rect">
            <a:avLst/>
          </a:prstGeom>
          <a:solidFill>
            <a:schemeClr val="accent6"/>
          </a:solidFill>
          <a:effectLst/>
        </p:spPr>
        <p:style>
          <a:lnRef idx="0">
            <a:schemeClr val="lt1">
              <a:hueOff val="0"/>
              <a:satOff val="0"/>
              <a:lumOff val="0"/>
              <a:alphaOff val="0"/>
            </a:schemeClr>
          </a:lnRef>
          <a:fillRef idx="3">
            <a:schemeClr val="accent3">
              <a:shade val="50000"/>
              <a:hueOff val="0"/>
              <a:satOff val="0"/>
              <a:lumOff val="0"/>
              <a:alphaOff val="0"/>
            </a:schemeClr>
          </a:fillRef>
          <a:effectRef idx="2">
            <a:schemeClr val="accent3">
              <a:shade val="50000"/>
              <a:hueOff val="0"/>
              <a:satOff val="0"/>
              <a:lumOff val="0"/>
              <a:alphaOff val="0"/>
            </a:schemeClr>
          </a:effectRef>
          <a:fontRef idx="minor">
            <a:schemeClr val="lt1"/>
          </a:fontRef>
        </p:style>
      </p:sp>
      <p:sp>
        <p:nvSpPr>
          <p:cNvPr id="5" name="Oval 4">
            <a:extLst>
              <a:ext uri="{FF2B5EF4-FFF2-40B4-BE49-F238E27FC236}">
                <a16:creationId xmlns:a16="http://schemas.microsoft.com/office/drawing/2014/main" id="{D000D899-F79D-5B43-AFBC-AF5F305ADD9B}"/>
              </a:ext>
            </a:extLst>
          </p:cNvPr>
          <p:cNvSpPr/>
          <p:nvPr/>
        </p:nvSpPr>
        <p:spPr>
          <a:xfrm>
            <a:off x="1810136" y="3820968"/>
            <a:ext cx="149290" cy="15824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8FA15F3-B96A-9E43-8A5A-AB702B00E948}"/>
              </a:ext>
            </a:extLst>
          </p:cNvPr>
          <p:cNvSpPr/>
          <p:nvPr/>
        </p:nvSpPr>
        <p:spPr>
          <a:xfrm>
            <a:off x="4500462" y="3805419"/>
            <a:ext cx="149290" cy="15824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C2A9075-EC16-8B46-B109-583CF43E8F04}"/>
              </a:ext>
            </a:extLst>
          </p:cNvPr>
          <p:cNvSpPr/>
          <p:nvPr/>
        </p:nvSpPr>
        <p:spPr>
          <a:xfrm>
            <a:off x="6739808" y="3805419"/>
            <a:ext cx="149290" cy="15824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BC4DAF8-AB7A-8440-9D46-C0B15A933BC5}"/>
              </a:ext>
            </a:extLst>
          </p:cNvPr>
          <p:cNvSpPr/>
          <p:nvPr/>
        </p:nvSpPr>
        <p:spPr>
          <a:xfrm>
            <a:off x="6739808" y="3167613"/>
            <a:ext cx="149290" cy="158248"/>
          </a:xfrm>
          <a:prstGeom prst="ellipse">
            <a:avLst/>
          </a:prstGeom>
          <a:solidFill>
            <a:srgbClr val="5982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0EE312F-D40B-D241-AC1E-D81EDB4C95A4}"/>
              </a:ext>
            </a:extLst>
          </p:cNvPr>
          <p:cNvSpPr/>
          <p:nvPr/>
        </p:nvSpPr>
        <p:spPr>
          <a:xfrm>
            <a:off x="4495735" y="4486180"/>
            <a:ext cx="149290" cy="158248"/>
          </a:xfrm>
          <a:prstGeom prst="ellipse">
            <a:avLst/>
          </a:prstGeom>
          <a:solidFill>
            <a:srgbClr val="FF6B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AC35BBF-F5FD-844B-82D5-770B6E7107AE}"/>
              </a:ext>
            </a:extLst>
          </p:cNvPr>
          <p:cNvSpPr/>
          <p:nvPr/>
        </p:nvSpPr>
        <p:spPr>
          <a:xfrm>
            <a:off x="1810136" y="3185479"/>
            <a:ext cx="149290" cy="158248"/>
          </a:xfrm>
          <a:prstGeom prst="ellipse">
            <a:avLst/>
          </a:prstGeom>
          <a:solidFill>
            <a:srgbClr val="632E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296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5D39CA8-D696-974E-939F-0B897610286E}"/>
              </a:ext>
            </a:extLst>
          </p:cNvPr>
          <p:cNvGrpSpPr/>
          <p:nvPr/>
        </p:nvGrpSpPr>
        <p:grpSpPr>
          <a:xfrm>
            <a:off x="279400" y="1825412"/>
            <a:ext cx="8591550" cy="4384888"/>
            <a:chOff x="273050" y="4144520"/>
            <a:chExt cx="8591550" cy="4384888"/>
          </a:xfrm>
        </p:grpSpPr>
        <p:sp>
          <p:nvSpPr>
            <p:cNvPr id="16" name="Snip Diagonal Corner Rectangle 15">
              <a:extLst>
                <a:ext uri="{FF2B5EF4-FFF2-40B4-BE49-F238E27FC236}">
                  <a16:creationId xmlns:a16="http://schemas.microsoft.com/office/drawing/2014/main" id="{04C2C914-FE3A-3C48-9439-7BF8755D86CA}"/>
                </a:ext>
              </a:extLst>
            </p:cNvPr>
            <p:cNvSpPr/>
            <p:nvPr/>
          </p:nvSpPr>
          <p:spPr>
            <a:xfrm>
              <a:off x="273050" y="4144520"/>
              <a:ext cx="8591550" cy="4384888"/>
            </a:xfrm>
            <a:prstGeom prst="snip2DiagRect">
              <a:avLst/>
            </a:prstGeom>
            <a:solidFill>
              <a:srgbClr val="FF6B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25E5AF-4A1A-BC4B-B52C-D6F24D480CBF}"/>
                </a:ext>
              </a:extLst>
            </p:cNvPr>
            <p:cNvSpPr/>
            <p:nvPr/>
          </p:nvSpPr>
          <p:spPr>
            <a:xfrm>
              <a:off x="358775" y="4225680"/>
              <a:ext cx="7864475" cy="1255728"/>
            </a:xfrm>
            <a:prstGeom prst="rect">
              <a:avLst/>
            </a:prstGeom>
          </p:spPr>
          <p:txBody>
            <a:bodyPr wrap="square">
              <a:spAutoFit/>
            </a:bodyPr>
            <a:lstStyle/>
            <a:p>
              <a:pPr defTabSz="1066800">
                <a:lnSpc>
                  <a:spcPct val="90000"/>
                </a:lnSpc>
                <a:spcBef>
                  <a:spcPct val="0"/>
                </a:spcBef>
                <a:spcAft>
                  <a:spcPct val="35000"/>
                </a:spcAft>
              </a:pPr>
              <a:r>
                <a:rPr lang="en-US" sz="2800" b="1" dirty="0">
                  <a:solidFill>
                    <a:schemeClr val="bg1"/>
                  </a:solidFill>
                </a:rPr>
                <a:t>Further study implementation of VA ADERs completion process and integration of ADE surveillance into anticoagulation clinic process </a:t>
              </a:r>
            </a:p>
          </p:txBody>
        </p:sp>
      </p:grpSp>
      <p:grpSp>
        <p:nvGrpSpPr>
          <p:cNvPr id="7" name="Group 6">
            <a:extLst>
              <a:ext uri="{FF2B5EF4-FFF2-40B4-BE49-F238E27FC236}">
                <a16:creationId xmlns:a16="http://schemas.microsoft.com/office/drawing/2014/main" id="{0890004B-14AD-8E46-B5F5-E733450CD416}"/>
              </a:ext>
            </a:extLst>
          </p:cNvPr>
          <p:cNvGrpSpPr/>
          <p:nvPr/>
        </p:nvGrpSpPr>
        <p:grpSpPr>
          <a:xfrm>
            <a:off x="635000" y="3162300"/>
            <a:ext cx="8229600" cy="3048000"/>
            <a:chOff x="635000" y="3162300"/>
            <a:chExt cx="8229600" cy="3048000"/>
          </a:xfrm>
        </p:grpSpPr>
        <p:sp>
          <p:nvSpPr>
            <p:cNvPr id="13" name="Snip Diagonal Corner Rectangle 12">
              <a:extLst>
                <a:ext uri="{FF2B5EF4-FFF2-40B4-BE49-F238E27FC236}">
                  <a16:creationId xmlns:a16="http://schemas.microsoft.com/office/drawing/2014/main" id="{5B4E12F2-5E8D-3548-B17B-5E79B3062510}"/>
                </a:ext>
              </a:extLst>
            </p:cNvPr>
            <p:cNvSpPr/>
            <p:nvPr/>
          </p:nvSpPr>
          <p:spPr>
            <a:xfrm>
              <a:off x="635000" y="3162300"/>
              <a:ext cx="8229600" cy="3048000"/>
            </a:xfrm>
            <a:prstGeom prst="snip2DiagRect">
              <a:avLst/>
            </a:prstGeom>
            <a:solidFill>
              <a:srgbClr val="438D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22B4A3F-954D-BD46-A62D-5E57B23EEC58}"/>
                </a:ext>
              </a:extLst>
            </p:cNvPr>
            <p:cNvSpPr/>
            <p:nvPr/>
          </p:nvSpPr>
          <p:spPr>
            <a:xfrm>
              <a:off x="723900" y="3378852"/>
              <a:ext cx="7950200" cy="480131"/>
            </a:xfrm>
            <a:prstGeom prst="rect">
              <a:avLst/>
            </a:prstGeom>
          </p:spPr>
          <p:txBody>
            <a:bodyPr wrap="square">
              <a:spAutoFit/>
            </a:bodyPr>
            <a:lstStyle/>
            <a:p>
              <a:pPr lvl="0" defTabSz="1066800">
                <a:lnSpc>
                  <a:spcPct val="90000"/>
                </a:lnSpc>
                <a:spcBef>
                  <a:spcPct val="0"/>
                </a:spcBef>
                <a:spcAft>
                  <a:spcPct val="35000"/>
                </a:spcAft>
              </a:pPr>
              <a:r>
                <a:rPr lang="en-US" sz="2800" b="1" dirty="0">
                  <a:solidFill>
                    <a:schemeClr val="bg1"/>
                  </a:solidFill>
                </a:rPr>
                <a:t>Risk assessment via VHA surveillance report</a:t>
              </a:r>
            </a:p>
          </p:txBody>
        </p:sp>
      </p:grpSp>
      <p:sp>
        <p:nvSpPr>
          <p:cNvPr id="2" name="Title 1">
            <a:extLst>
              <a:ext uri="{FF2B5EF4-FFF2-40B4-BE49-F238E27FC236}">
                <a16:creationId xmlns:a16="http://schemas.microsoft.com/office/drawing/2014/main" id="{8E231713-A38E-494B-BFAC-E6E5CD9F5E9F}"/>
              </a:ext>
            </a:extLst>
          </p:cNvPr>
          <p:cNvSpPr>
            <a:spLocks noGrp="1"/>
          </p:cNvSpPr>
          <p:nvPr>
            <p:ph type="title" idx="4294967295"/>
          </p:nvPr>
        </p:nvSpPr>
        <p:spPr>
          <a:xfrm>
            <a:off x="457200" y="276402"/>
            <a:ext cx="8229600" cy="1290637"/>
          </a:xfrm>
          <a:prstGeom prst="rect">
            <a:avLst/>
          </a:prstGeom>
        </p:spPr>
        <p:txBody>
          <a:bodyPr>
            <a:normAutofit/>
          </a:bodyPr>
          <a:lstStyle/>
          <a:p>
            <a:pPr algn="ctr"/>
            <a:r>
              <a:rPr lang="en-US" b="1" dirty="0"/>
              <a:t>Future Directions</a:t>
            </a:r>
          </a:p>
        </p:txBody>
      </p:sp>
      <p:grpSp>
        <p:nvGrpSpPr>
          <p:cNvPr id="6" name="Group 5">
            <a:extLst>
              <a:ext uri="{FF2B5EF4-FFF2-40B4-BE49-F238E27FC236}">
                <a16:creationId xmlns:a16="http://schemas.microsoft.com/office/drawing/2014/main" id="{221FD70B-4F53-2742-A78D-28F6303A6D33}"/>
              </a:ext>
            </a:extLst>
          </p:cNvPr>
          <p:cNvGrpSpPr/>
          <p:nvPr/>
        </p:nvGrpSpPr>
        <p:grpSpPr>
          <a:xfrm>
            <a:off x="1358900" y="4144520"/>
            <a:ext cx="7505700" cy="2065780"/>
            <a:chOff x="1358900" y="4144520"/>
            <a:chExt cx="7505700" cy="2065780"/>
          </a:xfrm>
        </p:grpSpPr>
        <p:sp>
          <p:nvSpPr>
            <p:cNvPr id="4" name="Snip Diagonal Corner Rectangle 3">
              <a:extLst>
                <a:ext uri="{FF2B5EF4-FFF2-40B4-BE49-F238E27FC236}">
                  <a16:creationId xmlns:a16="http://schemas.microsoft.com/office/drawing/2014/main" id="{F3C40952-DB03-E848-B68D-2E6D44200EBE}"/>
                </a:ext>
              </a:extLst>
            </p:cNvPr>
            <p:cNvSpPr/>
            <p:nvPr/>
          </p:nvSpPr>
          <p:spPr>
            <a:xfrm>
              <a:off x="1358900" y="4144520"/>
              <a:ext cx="7505700" cy="2065780"/>
            </a:xfrm>
            <a:prstGeom prst="snip2DiagRect">
              <a:avLst/>
            </a:prstGeom>
            <a:solidFill>
              <a:srgbClr val="6B67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0AFA34-84F9-B54F-9A07-D9150BFFF80A}"/>
                </a:ext>
              </a:extLst>
            </p:cNvPr>
            <p:cNvSpPr/>
            <p:nvPr/>
          </p:nvSpPr>
          <p:spPr>
            <a:xfrm>
              <a:off x="1562100" y="4549546"/>
              <a:ext cx="7112000" cy="1255728"/>
            </a:xfrm>
            <a:prstGeom prst="rect">
              <a:avLst/>
            </a:prstGeom>
          </p:spPr>
          <p:txBody>
            <a:bodyPr wrap="square">
              <a:spAutoFit/>
            </a:bodyPr>
            <a:lstStyle/>
            <a:p>
              <a:pPr defTabSz="1066800">
                <a:lnSpc>
                  <a:spcPct val="90000"/>
                </a:lnSpc>
                <a:spcBef>
                  <a:spcPct val="0"/>
                </a:spcBef>
                <a:spcAft>
                  <a:spcPct val="35000"/>
                </a:spcAft>
              </a:pPr>
              <a:r>
                <a:rPr lang="en-US" sz="2800" b="1" dirty="0">
                  <a:solidFill>
                    <a:schemeClr val="bg1"/>
                  </a:solidFill>
                </a:rPr>
                <a:t>Continue utilizing note templates as reminders for completing essential documentation of ADE</a:t>
              </a:r>
            </a:p>
          </p:txBody>
        </p:sp>
      </p:grpSp>
    </p:spTree>
    <p:extLst>
      <p:ext uri="{BB962C8B-B14F-4D97-AF65-F5344CB8AC3E}">
        <p14:creationId xmlns:p14="http://schemas.microsoft.com/office/powerpoint/2010/main" val="1831981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5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E0BD-BB43-0D45-B872-11531173B747}"/>
              </a:ext>
            </a:extLst>
          </p:cNvPr>
          <p:cNvSpPr>
            <a:spLocks noGrp="1"/>
          </p:cNvSpPr>
          <p:nvPr>
            <p:ph type="title"/>
          </p:nvPr>
        </p:nvSpPr>
        <p:spPr/>
        <p:txBody>
          <a:bodyPr>
            <a:normAutofit fontScale="90000"/>
          </a:bodyPr>
          <a:lstStyle/>
          <a:p>
            <a:pPr algn="ctr"/>
            <a:r>
              <a:rPr lang="en-US" b="1" dirty="0">
                <a:latin typeface="Tahoma" panose="020B0604030504040204" pitchFamily="34" charset="0"/>
              </a:rPr>
              <a:t>Background: Phase 1 and 2 Summary</a:t>
            </a:r>
          </a:p>
        </p:txBody>
      </p:sp>
      <p:sp>
        <p:nvSpPr>
          <p:cNvPr id="5" name="Rectangle 4">
            <a:extLst>
              <a:ext uri="{FF2B5EF4-FFF2-40B4-BE49-F238E27FC236}">
                <a16:creationId xmlns:a16="http://schemas.microsoft.com/office/drawing/2014/main" id="{793BDB83-6EFA-2740-997D-EEF23C985272}"/>
              </a:ext>
            </a:extLst>
          </p:cNvPr>
          <p:cNvSpPr/>
          <p:nvPr/>
        </p:nvSpPr>
        <p:spPr>
          <a:xfrm>
            <a:off x="457200" y="2369240"/>
            <a:ext cx="8229600" cy="8064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5">
            <a:extLst>
              <a:ext uri="{FF2B5EF4-FFF2-40B4-BE49-F238E27FC236}">
                <a16:creationId xmlns:a16="http://schemas.microsoft.com/office/drawing/2014/main" id="{A3AC2B55-5D17-8A44-B569-EB2063B72C35}"/>
              </a:ext>
            </a:extLst>
          </p:cNvPr>
          <p:cNvSpPr/>
          <p:nvPr/>
        </p:nvSpPr>
        <p:spPr>
          <a:xfrm>
            <a:off x="868680" y="189692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Minimal VA ADERS reporting</a:t>
            </a:r>
          </a:p>
        </p:txBody>
      </p:sp>
      <p:sp>
        <p:nvSpPr>
          <p:cNvPr id="7" name="Rectangle 6">
            <a:extLst>
              <a:ext uri="{FF2B5EF4-FFF2-40B4-BE49-F238E27FC236}">
                <a16:creationId xmlns:a16="http://schemas.microsoft.com/office/drawing/2014/main" id="{98A8648E-1951-D64B-8DAF-59635FEA497C}"/>
              </a:ext>
            </a:extLst>
          </p:cNvPr>
          <p:cNvSpPr/>
          <p:nvPr/>
        </p:nvSpPr>
        <p:spPr>
          <a:xfrm>
            <a:off x="457200" y="3820760"/>
            <a:ext cx="8229600" cy="806400"/>
          </a:xfrm>
          <a:prstGeom prst="rect">
            <a:avLst/>
          </a:prstGeom>
        </p:spPr>
        <p:style>
          <a:lnRef idx="2">
            <a:schemeClr val="accent4">
              <a:hueOff val="-1188603"/>
              <a:satOff val="217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a:extLst>
              <a:ext uri="{FF2B5EF4-FFF2-40B4-BE49-F238E27FC236}">
                <a16:creationId xmlns:a16="http://schemas.microsoft.com/office/drawing/2014/main" id="{1EEF2115-2DA0-C24B-8942-EA433BA976EF}"/>
              </a:ext>
            </a:extLst>
          </p:cNvPr>
          <p:cNvSpPr/>
          <p:nvPr/>
        </p:nvSpPr>
        <p:spPr>
          <a:xfrm>
            <a:off x="868680" y="334844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1188603"/>
              <a:satOff val="21780"/>
              <a:lumOff val="2745"/>
              <a:alphaOff val="0"/>
            </a:schemeClr>
          </a:fillRef>
          <a:effectRef idx="0">
            <a:schemeClr val="accent4">
              <a:hueOff val="-1188603"/>
              <a:satOff val="21780"/>
              <a:lumOff val="2745"/>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Concomitant medications </a:t>
            </a:r>
          </a:p>
        </p:txBody>
      </p:sp>
      <p:sp>
        <p:nvSpPr>
          <p:cNvPr id="9" name="Rectangle 8">
            <a:extLst>
              <a:ext uri="{FF2B5EF4-FFF2-40B4-BE49-F238E27FC236}">
                <a16:creationId xmlns:a16="http://schemas.microsoft.com/office/drawing/2014/main" id="{CC7F1019-7378-DA4D-882E-DF3E3BA1B3D7}"/>
              </a:ext>
            </a:extLst>
          </p:cNvPr>
          <p:cNvSpPr/>
          <p:nvPr/>
        </p:nvSpPr>
        <p:spPr>
          <a:xfrm>
            <a:off x="457200" y="5272280"/>
            <a:ext cx="8229600" cy="806400"/>
          </a:xfrm>
          <a:prstGeom prst="rect">
            <a:avLst/>
          </a:prstGeom>
          <a:ln>
            <a:solidFill>
              <a:srgbClr val="FF505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a16="http://schemas.microsoft.com/office/drawing/2014/main" id="{910F7048-0ED8-4F48-A196-BCBFC0170C9F}"/>
              </a:ext>
            </a:extLst>
          </p:cNvPr>
          <p:cNvSpPr/>
          <p:nvPr/>
        </p:nvSpPr>
        <p:spPr>
          <a:xfrm>
            <a:off x="868680" y="479996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a:solidFill>
            <a:srgbClr val="FF5050"/>
          </a:solidFill>
        </p:spPr>
        <p:style>
          <a:lnRef idx="2">
            <a:schemeClr val="lt1">
              <a:hueOff val="0"/>
              <a:satOff val="0"/>
              <a:lumOff val="0"/>
              <a:alphaOff val="0"/>
            </a:schemeClr>
          </a:lnRef>
          <a:fillRef idx="1">
            <a:scrgbClr r="0" g="0" b="0"/>
          </a:fillRef>
          <a:effectRef idx="0">
            <a:schemeClr val="accent4">
              <a:hueOff val="-2377205"/>
              <a:satOff val="43560"/>
              <a:lumOff val="549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Contributing factors</a:t>
            </a:r>
          </a:p>
        </p:txBody>
      </p:sp>
    </p:spTree>
    <p:extLst>
      <p:ext uri="{BB962C8B-B14F-4D97-AF65-F5344CB8AC3E}">
        <p14:creationId xmlns:p14="http://schemas.microsoft.com/office/powerpoint/2010/main" val="2249522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E0BD-BB43-0D45-B872-11531173B747}"/>
              </a:ext>
            </a:extLst>
          </p:cNvPr>
          <p:cNvSpPr>
            <a:spLocks noGrp="1"/>
          </p:cNvSpPr>
          <p:nvPr>
            <p:ph type="title"/>
          </p:nvPr>
        </p:nvSpPr>
        <p:spPr/>
        <p:txBody>
          <a:bodyPr>
            <a:normAutofit fontScale="90000"/>
          </a:bodyPr>
          <a:lstStyle/>
          <a:p>
            <a:pPr algn="ctr"/>
            <a:r>
              <a:rPr lang="en-US" b="1" dirty="0">
                <a:latin typeface="Tahoma" panose="020B0604030504040204" pitchFamily="34" charset="0"/>
              </a:rPr>
              <a:t>Background: Phase 1 and 2 Summary</a:t>
            </a:r>
          </a:p>
        </p:txBody>
      </p:sp>
      <p:sp>
        <p:nvSpPr>
          <p:cNvPr id="5" name="Rectangle 4">
            <a:extLst>
              <a:ext uri="{FF2B5EF4-FFF2-40B4-BE49-F238E27FC236}">
                <a16:creationId xmlns:a16="http://schemas.microsoft.com/office/drawing/2014/main" id="{219A5866-2140-FC46-82D3-F354E09357A9}"/>
              </a:ext>
            </a:extLst>
          </p:cNvPr>
          <p:cNvSpPr/>
          <p:nvPr/>
        </p:nvSpPr>
        <p:spPr>
          <a:xfrm>
            <a:off x="457200" y="2369240"/>
            <a:ext cx="8229600" cy="4301334"/>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5">
            <a:extLst>
              <a:ext uri="{FF2B5EF4-FFF2-40B4-BE49-F238E27FC236}">
                <a16:creationId xmlns:a16="http://schemas.microsoft.com/office/drawing/2014/main" id="{B8B6627D-3A73-0443-81BE-CDE60498E001}"/>
              </a:ext>
            </a:extLst>
          </p:cNvPr>
          <p:cNvSpPr/>
          <p:nvPr/>
        </p:nvSpPr>
        <p:spPr>
          <a:xfrm>
            <a:off x="868680" y="189692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Minimal VA ADERS reporting</a:t>
            </a:r>
          </a:p>
        </p:txBody>
      </p:sp>
      <p:graphicFrame>
        <p:nvGraphicFramePr>
          <p:cNvPr id="11" name="Chart 10">
            <a:extLst>
              <a:ext uri="{FF2B5EF4-FFF2-40B4-BE49-F238E27FC236}">
                <a16:creationId xmlns:a16="http://schemas.microsoft.com/office/drawing/2014/main" id="{E9558D00-AC59-774A-8F80-AD7201A959C5}"/>
              </a:ext>
            </a:extLst>
          </p:cNvPr>
          <p:cNvGraphicFramePr/>
          <p:nvPr>
            <p:extLst>
              <p:ext uri="{D42A27DB-BD31-4B8C-83A1-F6EECF244321}">
                <p14:modId xmlns:p14="http://schemas.microsoft.com/office/powerpoint/2010/main" val="3247273219"/>
              </p:ext>
            </p:extLst>
          </p:nvPr>
        </p:nvGraphicFramePr>
        <p:xfrm>
          <a:off x="-876509" y="3017885"/>
          <a:ext cx="6128448" cy="32784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F01A243B-3183-5D41-AE3E-8021682A5844}"/>
              </a:ext>
            </a:extLst>
          </p:cNvPr>
          <p:cNvGraphicFramePr/>
          <p:nvPr>
            <p:extLst>
              <p:ext uri="{D42A27DB-BD31-4B8C-83A1-F6EECF244321}">
                <p14:modId xmlns:p14="http://schemas.microsoft.com/office/powerpoint/2010/main" val="3350560776"/>
              </p:ext>
            </p:extLst>
          </p:nvPr>
        </p:nvGraphicFramePr>
        <p:xfrm>
          <a:off x="3303810" y="3017885"/>
          <a:ext cx="6388453" cy="34267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9943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E0BD-BB43-0D45-B872-11531173B747}"/>
              </a:ext>
            </a:extLst>
          </p:cNvPr>
          <p:cNvSpPr>
            <a:spLocks noGrp="1"/>
          </p:cNvSpPr>
          <p:nvPr>
            <p:ph type="title"/>
          </p:nvPr>
        </p:nvSpPr>
        <p:spPr/>
        <p:txBody>
          <a:bodyPr>
            <a:normAutofit fontScale="90000"/>
          </a:bodyPr>
          <a:lstStyle/>
          <a:p>
            <a:pPr algn="ctr"/>
            <a:r>
              <a:rPr lang="en-US" b="1" dirty="0">
                <a:latin typeface="Tahoma" panose="020B0604030504040204" pitchFamily="34" charset="0"/>
              </a:rPr>
              <a:t>Background: Phase 1 and 2 Summary</a:t>
            </a:r>
          </a:p>
        </p:txBody>
      </p:sp>
      <p:sp>
        <p:nvSpPr>
          <p:cNvPr id="5" name="Rectangle 4">
            <a:extLst>
              <a:ext uri="{FF2B5EF4-FFF2-40B4-BE49-F238E27FC236}">
                <a16:creationId xmlns:a16="http://schemas.microsoft.com/office/drawing/2014/main" id="{F0F56FA9-EAAB-0542-87C2-74C63E986677}"/>
              </a:ext>
            </a:extLst>
          </p:cNvPr>
          <p:cNvSpPr/>
          <p:nvPr/>
        </p:nvSpPr>
        <p:spPr>
          <a:xfrm>
            <a:off x="457200" y="2369240"/>
            <a:ext cx="8229600" cy="8064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5">
            <a:extLst>
              <a:ext uri="{FF2B5EF4-FFF2-40B4-BE49-F238E27FC236}">
                <a16:creationId xmlns:a16="http://schemas.microsoft.com/office/drawing/2014/main" id="{94B3F3CD-1B08-A445-B68D-251600E72040}"/>
              </a:ext>
            </a:extLst>
          </p:cNvPr>
          <p:cNvSpPr/>
          <p:nvPr/>
        </p:nvSpPr>
        <p:spPr>
          <a:xfrm>
            <a:off x="868680" y="189692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Minimal VA ADERS reporting</a:t>
            </a:r>
          </a:p>
        </p:txBody>
      </p:sp>
      <p:sp>
        <p:nvSpPr>
          <p:cNvPr id="7" name="Rectangle 6">
            <a:extLst>
              <a:ext uri="{FF2B5EF4-FFF2-40B4-BE49-F238E27FC236}">
                <a16:creationId xmlns:a16="http://schemas.microsoft.com/office/drawing/2014/main" id="{DC148A37-7993-9F4B-AEE2-88185816936C}"/>
              </a:ext>
            </a:extLst>
          </p:cNvPr>
          <p:cNvSpPr/>
          <p:nvPr/>
        </p:nvSpPr>
        <p:spPr>
          <a:xfrm>
            <a:off x="457200" y="3820760"/>
            <a:ext cx="8229600" cy="806400"/>
          </a:xfrm>
          <a:prstGeom prst="rect">
            <a:avLst/>
          </a:prstGeom>
        </p:spPr>
        <p:style>
          <a:lnRef idx="2">
            <a:schemeClr val="accent4">
              <a:hueOff val="-1188603"/>
              <a:satOff val="217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a:extLst>
              <a:ext uri="{FF2B5EF4-FFF2-40B4-BE49-F238E27FC236}">
                <a16:creationId xmlns:a16="http://schemas.microsoft.com/office/drawing/2014/main" id="{D928ED42-78C4-AC48-8245-40B7559D7228}"/>
              </a:ext>
            </a:extLst>
          </p:cNvPr>
          <p:cNvSpPr/>
          <p:nvPr/>
        </p:nvSpPr>
        <p:spPr>
          <a:xfrm>
            <a:off x="868680" y="334844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1188603"/>
              <a:satOff val="21780"/>
              <a:lumOff val="2745"/>
              <a:alphaOff val="0"/>
            </a:schemeClr>
          </a:fillRef>
          <a:effectRef idx="0">
            <a:schemeClr val="accent4">
              <a:hueOff val="-1188603"/>
              <a:satOff val="21780"/>
              <a:lumOff val="2745"/>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Concomitant medications </a:t>
            </a:r>
          </a:p>
        </p:txBody>
      </p:sp>
      <p:sp>
        <p:nvSpPr>
          <p:cNvPr id="9" name="Rectangle 8">
            <a:extLst>
              <a:ext uri="{FF2B5EF4-FFF2-40B4-BE49-F238E27FC236}">
                <a16:creationId xmlns:a16="http://schemas.microsoft.com/office/drawing/2014/main" id="{CD64BF08-6FC0-D84F-98F7-3267EFA53D16}"/>
              </a:ext>
            </a:extLst>
          </p:cNvPr>
          <p:cNvSpPr/>
          <p:nvPr/>
        </p:nvSpPr>
        <p:spPr>
          <a:xfrm>
            <a:off x="457200" y="5272280"/>
            <a:ext cx="8229600" cy="806400"/>
          </a:xfrm>
          <a:prstGeom prst="rect">
            <a:avLst/>
          </a:prstGeom>
          <a:ln>
            <a:solidFill>
              <a:srgbClr val="FF505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a16="http://schemas.microsoft.com/office/drawing/2014/main" id="{5DDD1C06-8649-4B4E-86E5-977DC2D3765C}"/>
              </a:ext>
            </a:extLst>
          </p:cNvPr>
          <p:cNvSpPr/>
          <p:nvPr/>
        </p:nvSpPr>
        <p:spPr>
          <a:xfrm>
            <a:off x="868680" y="479996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a:solidFill>
            <a:srgbClr val="FF5050"/>
          </a:solidFill>
        </p:spPr>
        <p:style>
          <a:lnRef idx="2">
            <a:schemeClr val="lt1">
              <a:hueOff val="0"/>
              <a:satOff val="0"/>
              <a:lumOff val="0"/>
              <a:alphaOff val="0"/>
            </a:schemeClr>
          </a:lnRef>
          <a:fillRef idx="1">
            <a:scrgbClr r="0" g="0" b="0"/>
          </a:fillRef>
          <a:effectRef idx="0">
            <a:schemeClr val="accent4">
              <a:hueOff val="-2377205"/>
              <a:satOff val="43560"/>
              <a:lumOff val="549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Contributing factors</a:t>
            </a:r>
          </a:p>
        </p:txBody>
      </p:sp>
    </p:spTree>
    <p:extLst>
      <p:ext uri="{BB962C8B-B14F-4D97-AF65-F5344CB8AC3E}">
        <p14:creationId xmlns:p14="http://schemas.microsoft.com/office/powerpoint/2010/main" val="1903781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E0BD-BB43-0D45-B872-11531173B747}"/>
              </a:ext>
            </a:extLst>
          </p:cNvPr>
          <p:cNvSpPr>
            <a:spLocks noGrp="1"/>
          </p:cNvSpPr>
          <p:nvPr>
            <p:ph type="title"/>
          </p:nvPr>
        </p:nvSpPr>
        <p:spPr/>
        <p:txBody>
          <a:bodyPr>
            <a:normAutofit fontScale="90000"/>
          </a:bodyPr>
          <a:lstStyle/>
          <a:p>
            <a:pPr algn="ctr"/>
            <a:r>
              <a:rPr lang="en-US" b="1" dirty="0">
                <a:latin typeface="Tahoma" panose="020B0604030504040204" pitchFamily="34" charset="0"/>
              </a:rPr>
              <a:t>Background: Phase 1 and 2 Summary</a:t>
            </a:r>
          </a:p>
        </p:txBody>
      </p:sp>
      <p:sp>
        <p:nvSpPr>
          <p:cNvPr id="7" name="Rectangle 6">
            <a:extLst>
              <a:ext uri="{FF2B5EF4-FFF2-40B4-BE49-F238E27FC236}">
                <a16:creationId xmlns:a16="http://schemas.microsoft.com/office/drawing/2014/main" id="{0D3867F7-DAD3-694D-A9B7-A24F9FF4DB3E}"/>
              </a:ext>
            </a:extLst>
          </p:cNvPr>
          <p:cNvSpPr/>
          <p:nvPr/>
        </p:nvSpPr>
        <p:spPr>
          <a:xfrm>
            <a:off x="457200" y="2180492"/>
            <a:ext cx="8229600" cy="4402870"/>
          </a:xfrm>
          <a:prstGeom prst="rect">
            <a:avLst/>
          </a:prstGeom>
        </p:spPr>
        <p:style>
          <a:lnRef idx="2">
            <a:schemeClr val="accent4">
              <a:hueOff val="-1188603"/>
              <a:satOff val="217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a:extLst>
              <a:ext uri="{FF2B5EF4-FFF2-40B4-BE49-F238E27FC236}">
                <a16:creationId xmlns:a16="http://schemas.microsoft.com/office/drawing/2014/main" id="{019A4D35-5243-E942-9CB3-E98B1C83A48D}"/>
              </a:ext>
            </a:extLst>
          </p:cNvPr>
          <p:cNvSpPr/>
          <p:nvPr/>
        </p:nvSpPr>
        <p:spPr>
          <a:xfrm>
            <a:off x="868680" y="1847896"/>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1188603"/>
              <a:satOff val="21780"/>
              <a:lumOff val="2745"/>
              <a:alphaOff val="0"/>
            </a:schemeClr>
          </a:fillRef>
          <a:effectRef idx="0">
            <a:schemeClr val="accent4">
              <a:hueOff val="-1188603"/>
              <a:satOff val="21780"/>
              <a:lumOff val="2745"/>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Concomitant medications </a:t>
            </a:r>
          </a:p>
        </p:txBody>
      </p:sp>
      <p:graphicFrame>
        <p:nvGraphicFramePr>
          <p:cNvPr id="11" name="Chart 10">
            <a:extLst>
              <a:ext uri="{FF2B5EF4-FFF2-40B4-BE49-F238E27FC236}">
                <a16:creationId xmlns:a16="http://schemas.microsoft.com/office/drawing/2014/main" id="{BD04127F-1F28-744C-8C21-1946613D32F0}"/>
              </a:ext>
            </a:extLst>
          </p:cNvPr>
          <p:cNvGraphicFramePr/>
          <p:nvPr>
            <p:extLst>
              <p:ext uri="{D42A27DB-BD31-4B8C-83A1-F6EECF244321}">
                <p14:modId xmlns:p14="http://schemas.microsoft.com/office/powerpoint/2010/main" val="3148914702"/>
              </p:ext>
            </p:extLst>
          </p:nvPr>
        </p:nvGraphicFramePr>
        <p:xfrm>
          <a:off x="457200" y="2602523"/>
          <a:ext cx="8229600" cy="3980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5669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E0BD-BB43-0D45-B872-11531173B747}"/>
              </a:ext>
            </a:extLst>
          </p:cNvPr>
          <p:cNvSpPr>
            <a:spLocks noGrp="1"/>
          </p:cNvSpPr>
          <p:nvPr>
            <p:ph type="title"/>
          </p:nvPr>
        </p:nvSpPr>
        <p:spPr/>
        <p:txBody>
          <a:bodyPr>
            <a:normAutofit fontScale="90000"/>
          </a:bodyPr>
          <a:lstStyle/>
          <a:p>
            <a:pPr algn="ctr"/>
            <a:r>
              <a:rPr lang="en-US" b="1" dirty="0">
                <a:latin typeface="Tahoma" panose="020B0604030504040204" pitchFamily="34" charset="0"/>
              </a:rPr>
              <a:t>Background: Phase 1 and 2 Summary</a:t>
            </a:r>
          </a:p>
        </p:txBody>
      </p:sp>
      <p:sp>
        <p:nvSpPr>
          <p:cNvPr id="5" name="Rectangle 4">
            <a:extLst>
              <a:ext uri="{FF2B5EF4-FFF2-40B4-BE49-F238E27FC236}">
                <a16:creationId xmlns:a16="http://schemas.microsoft.com/office/drawing/2014/main" id="{793BDB83-6EFA-2740-997D-EEF23C985272}"/>
              </a:ext>
            </a:extLst>
          </p:cNvPr>
          <p:cNvSpPr/>
          <p:nvPr/>
        </p:nvSpPr>
        <p:spPr>
          <a:xfrm>
            <a:off x="457200" y="2369240"/>
            <a:ext cx="8229600" cy="806400"/>
          </a:xfrm>
          <a:prstGeom prst="rect">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5">
            <a:extLst>
              <a:ext uri="{FF2B5EF4-FFF2-40B4-BE49-F238E27FC236}">
                <a16:creationId xmlns:a16="http://schemas.microsoft.com/office/drawing/2014/main" id="{A3AC2B55-5D17-8A44-B569-EB2063B72C35}"/>
              </a:ext>
            </a:extLst>
          </p:cNvPr>
          <p:cNvSpPr/>
          <p:nvPr/>
        </p:nvSpPr>
        <p:spPr>
          <a:xfrm>
            <a:off x="868680" y="189692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Minimal VA ADERS reporting</a:t>
            </a:r>
          </a:p>
        </p:txBody>
      </p:sp>
      <p:sp>
        <p:nvSpPr>
          <p:cNvPr id="7" name="Rectangle 6">
            <a:extLst>
              <a:ext uri="{FF2B5EF4-FFF2-40B4-BE49-F238E27FC236}">
                <a16:creationId xmlns:a16="http://schemas.microsoft.com/office/drawing/2014/main" id="{98A8648E-1951-D64B-8DAF-59635FEA497C}"/>
              </a:ext>
            </a:extLst>
          </p:cNvPr>
          <p:cNvSpPr/>
          <p:nvPr/>
        </p:nvSpPr>
        <p:spPr>
          <a:xfrm>
            <a:off x="457200" y="3820760"/>
            <a:ext cx="8229600" cy="806400"/>
          </a:xfrm>
          <a:prstGeom prst="rect">
            <a:avLst/>
          </a:prstGeom>
        </p:spPr>
        <p:style>
          <a:lnRef idx="2">
            <a:schemeClr val="accent4">
              <a:hueOff val="-1188603"/>
              <a:satOff val="217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a:extLst>
              <a:ext uri="{FF2B5EF4-FFF2-40B4-BE49-F238E27FC236}">
                <a16:creationId xmlns:a16="http://schemas.microsoft.com/office/drawing/2014/main" id="{1EEF2115-2DA0-C24B-8942-EA433BA976EF}"/>
              </a:ext>
            </a:extLst>
          </p:cNvPr>
          <p:cNvSpPr/>
          <p:nvPr/>
        </p:nvSpPr>
        <p:spPr>
          <a:xfrm>
            <a:off x="868680" y="334844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4">
              <a:hueOff val="-1188603"/>
              <a:satOff val="21780"/>
              <a:lumOff val="2745"/>
              <a:alphaOff val="0"/>
            </a:schemeClr>
          </a:fillRef>
          <a:effectRef idx="0">
            <a:schemeClr val="accent4">
              <a:hueOff val="-1188603"/>
              <a:satOff val="21780"/>
              <a:lumOff val="2745"/>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Concomitant medications </a:t>
            </a:r>
          </a:p>
        </p:txBody>
      </p:sp>
      <p:sp>
        <p:nvSpPr>
          <p:cNvPr id="9" name="Rectangle 8">
            <a:extLst>
              <a:ext uri="{FF2B5EF4-FFF2-40B4-BE49-F238E27FC236}">
                <a16:creationId xmlns:a16="http://schemas.microsoft.com/office/drawing/2014/main" id="{CC7F1019-7378-DA4D-882E-DF3E3BA1B3D7}"/>
              </a:ext>
            </a:extLst>
          </p:cNvPr>
          <p:cNvSpPr/>
          <p:nvPr/>
        </p:nvSpPr>
        <p:spPr>
          <a:xfrm>
            <a:off x="457200" y="5272280"/>
            <a:ext cx="8229600" cy="806400"/>
          </a:xfrm>
          <a:prstGeom prst="rect">
            <a:avLst/>
          </a:prstGeom>
          <a:ln>
            <a:solidFill>
              <a:srgbClr val="FF505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a16="http://schemas.microsoft.com/office/drawing/2014/main" id="{910F7048-0ED8-4F48-A196-BCBFC0170C9F}"/>
              </a:ext>
            </a:extLst>
          </p:cNvPr>
          <p:cNvSpPr/>
          <p:nvPr/>
        </p:nvSpPr>
        <p:spPr>
          <a:xfrm>
            <a:off x="868680" y="4799960"/>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a:solidFill>
            <a:srgbClr val="FF5050"/>
          </a:solidFill>
        </p:spPr>
        <p:style>
          <a:lnRef idx="2">
            <a:schemeClr val="lt1">
              <a:hueOff val="0"/>
              <a:satOff val="0"/>
              <a:lumOff val="0"/>
              <a:alphaOff val="0"/>
            </a:schemeClr>
          </a:lnRef>
          <a:fillRef idx="1">
            <a:scrgbClr r="0" g="0" b="0"/>
          </a:fillRef>
          <a:effectRef idx="0">
            <a:schemeClr val="accent4">
              <a:hueOff val="-2377205"/>
              <a:satOff val="43560"/>
              <a:lumOff val="549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Contributing factors</a:t>
            </a:r>
          </a:p>
        </p:txBody>
      </p:sp>
    </p:spTree>
    <p:extLst>
      <p:ext uri="{BB962C8B-B14F-4D97-AF65-F5344CB8AC3E}">
        <p14:creationId xmlns:p14="http://schemas.microsoft.com/office/powerpoint/2010/main" val="2518742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E0BD-BB43-0D45-B872-11531173B747}"/>
              </a:ext>
            </a:extLst>
          </p:cNvPr>
          <p:cNvSpPr>
            <a:spLocks noGrp="1"/>
          </p:cNvSpPr>
          <p:nvPr>
            <p:ph type="title"/>
          </p:nvPr>
        </p:nvSpPr>
        <p:spPr/>
        <p:txBody>
          <a:bodyPr>
            <a:normAutofit fontScale="90000"/>
          </a:bodyPr>
          <a:lstStyle/>
          <a:p>
            <a:pPr algn="ctr"/>
            <a:r>
              <a:rPr lang="en-US" b="1" dirty="0">
                <a:latin typeface="Tahoma" panose="020B0604030504040204" pitchFamily="34" charset="0"/>
              </a:rPr>
              <a:t>Background: Phase 1 and 2 Summary</a:t>
            </a:r>
          </a:p>
        </p:txBody>
      </p:sp>
      <p:sp>
        <p:nvSpPr>
          <p:cNvPr id="9" name="Rectangle 8">
            <a:extLst>
              <a:ext uri="{FF2B5EF4-FFF2-40B4-BE49-F238E27FC236}">
                <a16:creationId xmlns:a16="http://schemas.microsoft.com/office/drawing/2014/main" id="{CC7F1019-7378-DA4D-882E-DF3E3BA1B3D7}"/>
              </a:ext>
            </a:extLst>
          </p:cNvPr>
          <p:cNvSpPr/>
          <p:nvPr/>
        </p:nvSpPr>
        <p:spPr>
          <a:xfrm>
            <a:off x="457200" y="2396558"/>
            <a:ext cx="8229600" cy="4186803"/>
          </a:xfrm>
          <a:prstGeom prst="rect">
            <a:avLst/>
          </a:prstGeom>
          <a:ln>
            <a:solidFill>
              <a:srgbClr val="FF505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a16="http://schemas.microsoft.com/office/drawing/2014/main" id="{910F7048-0ED8-4F48-A196-BCBFC0170C9F}"/>
              </a:ext>
            </a:extLst>
          </p:cNvPr>
          <p:cNvSpPr/>
          <p:nvPr/>
        </p:nvSpPr>
        <p:spPr>
          <a:xfrm>
            <a:off x="868680" y="1924239"/>
            <a:ext cx="5760720" cy="944640"/>
          </a:xfrm>
          <a:custGeom>
            <a:avLst/>
            <a:gdLst>
              <a:gd name="connsiteX0" fmla="*/ 0 w 5760720"/>
              <a:gd name="connsiteY0" fmla="*/ 157443 h 944640"/>
              <a:gd name="connsiteX1" fmla="*/ 157443 w 5760720"/>
              <a:gd name="connsiteY1" fmla="*/ 0 h 944640"/>
              <a:gd name="connsiteX2" fmla="*/ 5603277 w 5760720"/>
              <a:gd name="connsiteY2" fmla="*/ 0 h 944640"/>
              <a:gd name="connsiteX3" fmla="*/ 5760720 w 5760720"/>
              <a:gd name="connsiteY3" fmla="*/ 157443 h 944640"/>
              <a:gd name="connsiteX4" fmla="*/ 5760720 w 5760720"/>
              <a:gd name="connsiteY4" fmla="*/ 787197 h 944640"/>
              <a:gd name="connsiteX5" fmla="*/ 5603277 w 5760720"/>
              <a:gd name="connsiteY5" fmla="*/ 944640 h 944640"/>
              <a:gd name="connsiteX6" fmla="*/ 157443 w 5760720"/>
              <a:gd name="connsiteY6" fmla="*/ 944640 h 944640"/>
              <a:gd name="connsiteX7" fmla="*/ 0 w 5760720"/>
              <a:gd name="connsiteY7" fmla="*/ 787197 h 944640"/>
              <a:gd name="connsiteX8" fmla="*/ 0 w 5760720"/>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944640">
                <a:moveTo>
                  <a:pt x="0" y="157443"/>
                </a:moveTo>
                <a:cubicBezTo>
                  <a:pt x="0" y="70490"/>
                  <a:pt x="70490" y="0"/>
                  <a:pt x="157443" y="0"/>
                </a:cubicBezTo>
                <a:lnTo>
                  <a:pt x="5603277" y="0"/>
                </a:lnTo>
                <a:cubicBezTo>
                  <a:pt x="5690230" y="0"/>
                  <a:pt x="5760720" y="70490"/>
                  <a:pt x="5760720" y="157443"/>
                </a:cubicBezTo>
                <a:lnTo>
                  <a:pt x="5760720" y="787197"/>
                </a:lnTo>
                <a:cubicBezTo>
                  <a:pt x="5760720" y="874150"/>
                  <a:pt x="5690230" y="944640"/>
                  <a:pt x="5603277" y="944640"/>
                </a:cubicBezTo>
                <a:lnTo>
                  <a:pt x="157443" y="944640"/>
                </a:lnTo>
                <a:cubicBezTo>
                  <a:pt x="70490" y="944640"/>
                  <a:pt x="0" y="874150"/>
                  <a:pt x="0" y="787197"/>
                </a:cubicBezTo>
                <a:lnTo>
                  <a:pt x="0" y="157443"/>
                </a:lnTo>
                <a:close/>
              </a:path>
            </a:pathLst>
          </a:custGeom>
          <a:solidFill>
            <a:srgbClr val="FF5050"/>
          </a:solidFill>
        </p:spPr>
        <p:style>
          <a:lnRef idx="2">
            <a:schemeClr val="lt1">
              <a:hueOff val="0"/>
              <a:satOff val="0"/>
              <a:lumOff val="0"/>
              <a:alphaOff val="0"/>
            </a:schemeClr>
          </a:lnRef>
          <a:fillRef idx="1">
            <a:scrgbClr r="0" g="0" b="0"/>
          </a:fillRef>
          <a:effectRef idx="0">
            <a:schemeClr val="accent4">
              <a:hueOff val="-2377205"/>
              <a:satOff val="43560"/>
              <a:lumOff val="5490"/>
              <a:alphaOff val="0"/>
            </a:schemeClr>
          </a:effectRef>
          <a:fontRef idx="minor">
            <a:schemeClr val="lt1"/>
          </a:fontRef>
        </p:style>
        <p:txBody>
          <a:bodyPr spcFirstLastPara="0" vert="horz" wrap="square" lIns="263856" tIns="46114" rIns="263856" bIns="46114" numCol="1" spcCol="1270" anchor="ctr" anchorCtr="0">
            <a:noAutofit/>
          </a:bodyPr>
          <a:lstStyle/>
          <a:p>
            <a:pPr marL="0" lvl="0" indent="0" algn="l" defTabSz="1422400">
              <a:lnSpc>
                <a:spcPct val="90000"/>
              </a:lnSpc>
              <a:spcBef>
                <a:spcPct val="0"/>
              </a:spcBef>
              <a:spcAft>
                <a:spcPct val="35000"/>
              </a:spcAft>
              <a:buNone/>
            </a:pPr>
            <a:r>
              <a:rPr lang="en-US" sz="3200" b="1" kern="1200" dirty="0"/>
              <a:t>Contributing factors</a:t>
            </a:r>
          </a:p>
        </p:txBody>
      </p:sp>
      <p:grpSp>
        <p:nvGrpSpPr>
          <p:cNvPr id="13" name="Group 12">
            <a:extLst>
              <a:ext uri="{FF2B5EF4-FFF2-40B4-BE49-F238E27FC236}">
                <a16:creationId xmlns:a16="http://schemas.microsoft.com/office/drawing/2014/main" id="{2853FD3B-B3AB-E643-9930-A771BFB7925A}"/>
              </a:ext>
            </a:extLst>
          </p:cNvPr>
          <p:cNvGrpSpPr/>
          <p:nvPr/>
        </p:nvGrpSpPr>
        <p:grpSpPr>
          <a:xfrm>
            <a:off x="3547494" y="4489959"/>
            <a:ext cx="2049011" cy="1851422"/>
            <a:chOff x="-2841467" y="2983883"/>
            <a:chExt cx="2049011" cy="1851422"/>
          </a:xfrm>
        </p:grpSpPr>
        <p:sp>
          <p:nvSpPr>
            <p:cNvPr id="11" name="Oval 10">
              <a:extLst>
                <a:ext uri="{FF2B5EF4-FFF2-40B4-BE49-F238E27FC236}">
                  <a16:creationId xmlns:a16="http://schemas.microsoft.com/office/drawing/2014/main" id="{7C2F3436-FE12-7749-A9AE-EDAA49ABD7B5}"/>
                </a:ext>
              </a:extLst>
            </p:cNvPr>
            <p:cNvSpPr/>
            <p:nvPr/>
          </p:nvSpPr>
          <p:spPr>
            <a:xfrm>
              <a:off x="-2619632" y="3330544"/>
              <a:ext cx="1433383" cy="1504761"/>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latin typeface="Tw Cen MT" panose="020B0602020104020603" pitchFamily="34" charset="77"/>
                </a:rPr>
                <a:t>60%</a:t>
              </a:r>
            </a:p>
          </p:txBody>
        </p:sp>
        <p:sp>
          <p:nvSpPr>
            <p:cNvPr id="12" name="TextBox 11">
              <a:extLst>
                <a:ext uri="{FF2B5EF4-FFF2-40B4-BE49-F238E27FC236}">
                  <a16:creationId xmlns:a16="http://schemas.microsoft.com/office/drawing/2014/main" id="{3B4417F0-6FC7-BF43-ACCB-266773F6B410}"/>
                </a:ext>
              </a:extLst>
            </p:cNvPr>
            <p:cNvSpPr txBox="1"/>
            <p:nvPr/>
          </p:nvSpPr>
          <p:spPr>
            <a:xfrm rot="410754">
              <a:off x="-2841467" y="2983883"/>
              <a:ext cx="2049011" cy="1582318"/>
            </a:xfrm>
            <a:prstGeom prst="rect">
              <a:avLst/>
            </a:prstGeom>
            <a:noFill/>
          </p:spPr>
          <p:txBody>
            <a:bodyPr wrap="square" rtlCol="0">
              <a:prstTxWarp prst="textArchUp">
                <a:avLst>
                  <a:gd name="adj" fmla="val 11436560"/>
                </a:avLst>
              </a:prstTxWarp>
              <a:spAutoFit/>
            </a:bodyPr>
            <a:lstStyle/>
            <a:p>
              <a:r>
                <a:rPr lang="en-US" sz="3000" b="1" dirty="0"/>
                <a:t>Hypertension</a:t>
              </a:r>
            </a:p>
          </p:txBody>
        </p:sp>
      </p:grpSp>
      <p:grpSp>
        <p:nvGrpSpPr>
          <p:cNvPr id="14" name="Group 13">
            <a:extLst>
              <a:ext uri="{FF2B5EF4-FFF2-40B4-BE49-F238E27FC236}">
                <a16:creationId xmlns:a16="http://schemas.microsoft.com/office/drawing/2014/main" id="{095A1C2C-A772-9740-AB9B-F7F7010207DB}"/>
              </a:ext>
            </a:extLst>
          </p:cNvPr>
          <p:cNvGrpSpPr/>
          <p:nvPr/>
        </p:nvGrpSpPr>
        <p:grpSpPr>
          <a:xfrm>
            <a:off x="1351647" y="3304147"/>
            <a:ext cx="3098143" cy="1582318"/>
            <a:chOff x="-2760173" y="3291764"/>
            <a:chExt cx="3098143" cy="1582318"/>
          </a:xfrm>
        </p:grpSpPr>
        <p:sp>
          <p:nvSpPr>
            <p:cNvPr id="15" name="Oval 14">
              <a:extLst>
                <a:ext uri="{FF2B5EF4-FFF2-40B4-BE49-F238E27FC236}">
                  <a16:creationId xmlns:a16="http://schemas.microsoft.com/office/drawing/2014/main" id="{93CBF6E5-F155-964A-92D1-86A956C3D67C}"/>
                </a:ext>
              </a:extLst>
            </p:cNvPr>
            <p:cNvSpPr/>
            <p:nvPr/>
          </p:nvSpPr>
          <p:spPr>
            <a:xfrm>
              <a:off x="-2619632" y="3330544"/>
              <a:ext cx="1433383" cy="1504761"/>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latin typeface="Tw Cen MT" panose="020B0602020104020603" pitchFamily="34" charset="77"/>
                </a:rPr>
                <a:t>33%</a:t>
              </a:r>
            </a:p>
          </p:txBody>
        </p:sp>
        <p:sp>
          <p:nvSpPr>
            <p:cNvPr id="16" name="TextBox 15">
              <a:extLst>
                <a:ext uri="{FF2B5EF4-FFF2-40B4-BE49-F238E27FC236}">
                  <a16:creationId xmlns:a16="http://schemas.microsoft.com/office/drawing/2014/main" id="{40F50CE6-148C-8D44-97F6-E162F72C082D}"/>
                </a:ext>
              </a:extLst>
            </p:cNvPr>
            <p:cNvSpPr txBox="1"/>
            <p:nvPr/>
          </p:nvSpPr>
          <p:spPr>
            <a:xfrm rot="19588284">
              <a:off x="-2760173" y="3291764"/>
              <a:ext cx="3098143" cy="1582318"/>
            </a:xfrm>
            <a:prstGeom prst="rect">
              <a:avLst/>
            </a:prstGeom>
            <a:noFill/>
          </p:spPr>
          <p:txBody>
            <a:bodyPr wrap="square" rtlCol="0">
              <a:prstTxWarp prst="textArchDown">
                <a:avLst/>
              </a:prstTxWarp>
              <a:spAutoFit/>
            </a:bodyPr>
            <a:lstStyle/>
            <a:p>
              <a:r>
                <a:rPr lang="en-US" sz="3000" b="1" dirty="0"/>
                <a:t>Anemia</a:t>
              </a:r>
            </a:p>
          </p:txBody>
        </p:sp>
      </p:grpSp>
      <p:grpSp>
        <p:nvGrpSpPr>
          <p:cNvPr id="17" name="Group 16">
            <a:extLst>
              <a:ext uri="{FF2B5EF4-FFF2-40B4-BE49-F238E27FC236}">
                <a16:creationId xmlns:a16="http://schemas.microsoft.com/office/drawing/2014/main" id="{7B789951-9C93-0F44-98AD-FF25F0690BDB}"/>
              </a:ext>
            </a:extLst>
          </p:cNvPr>
          <p:cNvGrpSpPr/>
          <p:nvPr/>
        </p:nvGrpSpPr>
        <p:grpSpPr>
          <a:xfrm>
            <a:off x="6013827" y="3227336"/>
            <a:ext cx="2370159" cy="1933998"/>
            <a:chOff x="-2964775" y="3330544"/>
            <a:chExt cx="2370159" cy="1933998"/>
          </a:xfrm>
        </p:grpSpPr>
        <p:sp>
          <p:nvSpPr>
            <p:cNvPr id="18" name="Oval 17">
              <a:extLst>
                <a:ext uri="{FF2B5EF4-FFF2-40B4-BE49-F238E27FC236}">
                  <a16:creationId xmlns:a16="http://schemas.microsoft.com/office/drawing/2014/main" id="{8FC06F00-1D5F-F14E-A61F-656119EC4019}"/>
                </a:ext>
              </a:extLst>
            </p:cNvPr>
            <p:cNvSpPr/>
            <p:nvPr/>
          </p:nvSpPr>
          <p:spPr>
            <a:xfrm>
              <a:off x="-2619632" y="3330544"/>
              <a:ext cx="1433383" cy="1504761"/>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latin typeface="Tw Cen MT" panose="020B0602020104020603" pitchFamily="34" charset="77"/>
                </a:rPr>
                <a:t>50%</a:t>
              </a:r>
            </a:p>
          </p:txBody>
        </p:sp>
        <p:sp>
          <p:nvSpPr>
            <p:cNvPr id="19" name="TextBox 18">
              <a:extLst>
                <a:ext uri="{FF2B5EF4-FFF2-40B4-BE49-F238E27FC236}">
                  <a16:creationId xmlns:a16="http://schemas.microsoft.com/office/drawing/2014/main" id="{78386AF4-507E-7741-A087-61A1AC7F3C39}"/>
                </a:ext>
              </a:extLst>
            </p:cNvPr>
            <p:cNvSpPr txBox="1"/>
            <p:nvPr/>
          </p:nvSpPr>
          <p:spPr>
            <a:xfrm rot="20849743">
              <a:off x="-2964775" y="3682224"/>
              <a:ext cx="2370159" cy="1582318"/>
            </a:xfrm>
            <a:prstGeom prst="rect">
              <a:avLst/>
            </a:prstGeom>
            <a:noFill/>
          </p:spPr>
          <p:txBody>
            <a:bodyPr wrap="square" rtlCol="0">
              <a:prstTxWarp prst="textArchDown">
                <a:avLst/>
              </a:prstTxWarp>
              <a:spAutoFit/>
            </a:bodyPr>
            <a:lstStyle/>
            <a:p>
              <a:r>
                <a:rPr lang="en-US" sz="3000" b="1" dirty="0"/>
                <a:t>Smoking History</a:t>
              </a:r>
            </a:p>
          </p:txBody>
        </p:sp>
      </p:grpSp>
    </p:spTree>
    <p:extLst>
      <p:ext uri="{BB962C8B-B14F-4D97-AF65-F5344CB8AC3E}">
        <p14:creationId xmlns:p14="http://schemas.microsoft.com/office/powerpoint/2010/main" val="3163926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45A0-6917-454F-9DB9-F6394DA3CBBA}"/>
              </a:ext>
            </a:extLst>
          </p:cNvPr>
          <p:cNvSpPr>
            <a:spLocks noGrp="1"/>
          </p:cNvSpPr>
          <p:nvPr>
            <p:ph type="title" idx="4294967295"/>
          </p:nvPr>
        </p:nvSpPr>
        <p:spPr>
          <a:xfrm>
            <a:off x="457200" y="278518"/>
            <a:ext cx="8229600" cy="1290637"/>
          </a:xfrm>
          <a:prstGeom prst="rect">
            <a:avLst/>
          </a:prstGeom>
        </p:spPr>
        <p:txBody>
          <a:bodyPr>
            <a:normAutofit/>
          </a:bodyPr>
          <a:lstStyle/>
          <a:p>
            <a:pPr algn="ctr"/>
            <a:r>
              <a:rPr lang="en-US" b="1" dirty="0"/>
              <a:t>Background</a:t>
            </a:r>
          </a:p>
        </p:txBody>
      </p:sp>
      <p:sp>
        <p:nvSpPr>
          <p:cNvPr id="6" name="Rectangle 5">
            <a:extLst>
              <a:ext uri="{FF2B5EF4-FFF2-40B4-BE49-F238E27FC236}">
                <a16:creationId xmlns:a16="http://schemas.microsoft.com/office/drawing/2014/main" id="{C2FDADE6-A261-4DAC-9AFF-B3CCDAEE06A6}"/>
              </a:ext>
            </a:extLst>
          </p:cNvPr>
          <p:cNvSpPr/>
          <p:nvPr/>
        </p:nvSpPr>
        <p:spPr>
          <a:xfrm>
            <a:off x="3398293" y="6581001"/>
            <a:ext cx="5745707" cy="276999"/>
          </a:xfrm>
          <a:prstGeom prst="rect">
            <a:avLst/>
          </a:prstGeom>
        </p:spPr>
        <p:txBody>
          <a:bodyPr wrap="square">
            <a:spAutoFit/>
          </a:bodyPr>
          <a:lstStyle/>
          <a:p>
            <a:pPr algn="r"/>
            <a:r>
              <a:rPr lang="en-US" sz="1200" dirty="0"/>
              <a:t>National Action Plan ADE Action Plan. U.S Department of Health and Human Services</a:t>
            </a:r>
            <a:r>
              <a:rPr lang="en-US" sz="1200" i="1" dirty="0"/>
              <a:t>.  </a:t>
            </a:r>
            <a:r>
              <a:rPr lang="en-US" sz="1000" i="1" dirty="0"/>
              <a:t> </a:t>
            </a:r>
          </a:p>
        </p:txBody>
      </p:sp>
      <p:sp>
        <p:nvSpPr>
          <p:cNvPr id="30" name="TextBox 29">
            <a:extLst>
              <a:ext uri="{FF2B5EF4-FFF2-40B4-BE49-F238E27FC236}">
                <a16:creationId xmlns:a16="http://schemas.microsoft.com/office/drawing/2014/main" id="{C27E04F9-50D6-A34E-A481-59719B6527A3}"/>
              </a:ext>
            </a:extLst>
          </p:cNvPr>
          <p:cNvSpPr txBox="1"/>
          <p:nvPr/>
        </p:nvSpPr>
        <p:spPr>
          <a:xfrm>
            <a:off x="152400" y="2852679"/>
            <a:ext cx="6270606" cy="2246769"/>
          </a:xfrm>
          <a:prstGeom prst="rect">
            <a:avLst/>
          </a:prstGeom>
          <a:solidFill>
            <a:schemeClr val="accent6">
              <a:lumMod val="20000"/>
              <a:lumOff val="80000"/>
            </a:schemeClr>
          </a:solidFill>
        </p:spPr>
        <p:txBody>
          <a:bodyPr wrap="square" rtlCol="0">
            <a:spAutoFit/>
          </a:bodyPr>
          <a:lstStyle/>
          <a:p>
            <a:pPr lvl="0" algn="ctr"/>
            <a:endParaRPr lang="en-US" sz="2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lvl="0" algn="ctr"/>
            <a:r>
              <a:rPr lang="en-US" sz="2800" b="1" dirty="0">
                <a:solidFill>
                  <a:srgbClr val="626262"/>
                </a:solidFill>
                <a:latin typeface="Tahoma" panose="020B0604030504040204" pitchFamily="34" charset="0"/>
                <a:ea typeface="Tahoma" panose="020B0604030504040204" pitchFamily="34" charset="0"/>
                <a:cs typeface="Tahoma" panose="020B0604030504040204" pitchFamily="34" charset="0"/>
              </a:rPr>
              <a:t>USDHHS Action Plan recommends heightened surveillance of hemorrhagic events</a:t>
            </a:r>
          </a:p>
          <a:p>
            <a:pPr lvl="0" algn="ctr"/>
            <a:endParaRPr lang="en-US" sz="2800" dirty="0"/>
          </a:p>
        </p:txBody>
      </p:sp>
      <p:sp>
        <p:nvSpPr>
          <p:cNvPr id="3" name="Rectangle 2">
            <a:extLst>
              <a:ext uri="{FF2B5EF4-FFF2-40B4-BE49-F238E27FC236}">
                <a16:creationId xmlns:a16="http://schemas.microsoft.com/office/drawing/2014/main" id="{BE0F0810-062F-4544-84CD-F3740F0B3441}"/>
              </a:ext>
            </a:extLst>
          </p:cNvPr>
          <p:cNvSpPr/>
          <p:nvPr/>
        </p:nvSpPr>
        <p:spPr>
          <a:xfrm>
            <a:off x="6498901" y="2854619"/>
            <a:ext cx="1430215" cy="2246769"/>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DEAF15-8A24-4B20-A1F3-E7862886B844}"/>
              </a:ext>
            </a:extLst>
          </p:cNvPr>
          <p:cNvSpPr/>
          <p:nvPr/>
        </p:nvSpPr>
        <p:spPr>
          <a:xfrm>
            <a:off x="8005011" y="2854619"/>
            <a:ext cx="822466" cy="224676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660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DCDA6DAB4D964A94A1D8BB8A130AB0" ma:contentTypeVersion="9" ma:contentTypeDescription="Create a new document." ma:contentTypeScope="" ma:versionID="3f015de636ba41ee937729a310287fed">
  <xsd:schema xmlns:xsd="http://www.w3.org/2001/XMLSchema" xmlns:xs="http://www.w3.org/2001/XMLSchema" xmlns:p="http://schemas.microsoft.com/office/2006/metadata/properties" xmlns:ns3="e08a67ac-01e3-422f-83ce-d9781332b5a5" targetNamespace="http://schemas.microsoft.com/office/2006/metadata/properties" ma:root="true" ma:fieldsID="fa7ef17fd543512bc726b6cdb6d04903" ns3:_="">
    <xsd:import namespace="e08a67ac-01e3-422f-83ce-d9781332b5a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8a67ac-01e3-422f-83ce-d9781332b5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9F4C7E-D4D3-489D-B154-6E6EC4E3C83D}">
  <ds:schemaRefs>
    <ds:schemaRef ds:uri="http://schemas.microsoft.com/sharepoint/v3/contenttype/forms"/>
  </ds:schemaRefs>
</ds:datastoreItem>
</file>

<file path=customXml/itemProps2.xml><?xml version="1.0" encoding="utf-8"?>
<ds:datastoreItem xmlns:ds="http://schemas.openxmlformats.org/officeDocument/2006/customXml" ds:itemID="{522F5305-08AE-4B20-B9F7-81496ADBE8CF}">
  <ds:schemaRefs>
    <ds:schemaRef ds:uri="http://purl.org/dc/dcmitype/"/>
    <ds:schemaRef ds:uri="http://schemas.microsoft.com/office/2006/documentManagement/types"/>
    <ds:schemaRef ds:uri="http://purl.org/dc/elements/1.1/"/>
    <ds:schemaRef ds:uri="e08a67ac-01e3-422f-83ce-d9781332b5a5"/>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A6439FA-C807-4A83-A189-E6C1F0C095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8a67ac-01e3-422f-83ce-d9781332b5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5023</TotalTime>
  <Words>1911</Words>
  <Application>Microsoft Office PowerPoint</Application>
  <PresentationFormat>On-screen Show (4:3)</PresentationFormat>
  <Paragraphs>199</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Georgia</vt:lpstr>
      <vt:lpstr>Tahoma</vt:lpstr>
      <vt:lpstr>Times New Roman</vt:lpstr>
      <vt:lpstr>Tw Cen MT</vt:lpstr>
      <vt:lpstr>Tw Cen MT Condensed</vt:lpstr>
      <vt:lpstr>Wingdings</vt:lpstr>
      <vt:lpstr>Office Theme</vt:lpstr>
      <vt:lpstr>Utilization of the Veterans Health Administration (VHA) Adverse Anticoagulation Event Surveillance Report</vt:lpstr>
      <vt:lpstr>Background </vt:lpstr>
      <vt:lpstr>Background: Phase 1 and 2 Summary</vt:lpstr>
      <vt:lpstr>Background: Phase 1 and 2 Summary</vt:lpstr>
      <vt:lpstr>Background: Phase 1 and 2 Summary</vt:lpstr>
      <vt:lpstr>Background: Phase 1 and 2 Summary</vt:lpstr>
      <vt:lpstr>Background: Phase 1 and 2 Summary</vt:lpstr>
      <vt:lpstr>Background: Phase 1 and 2 Summary</vt:lpstr>
      <vt:lpstr>Background</vt:lpstr>
      <vt:lpstr>Phase 3 Objective</vt:lpstr>
      <vt:lpstr>Phase 3</vt:lpstr>
      <vt:lpstr>Baseline Characteristics</vt:lpstr>
      <vt:lpstr>Phase 3</vt:lpstr>
      <vt:lpstr>Phase 3</vt:lpstr>
      <vt:lpstr>Phase 3</vt:lpstr>
      <vt:lpstr>Phase 3</vt:lpstr>
      <vt:lpstr>Phase 3</vt:lpstr>
      <vt:lpstr>Phase 3</vt:lpstr>
      <vt:lpstr>Conclusions</vt:lpstr>
      <vt:lpstr>Future Directions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Utilization of the Veterans Health Administration (VHA) Adverse Anticoagulation Event Surveillance Report</dc:title>
  <dc:creator>Austin Clemens</dc:creator>
  <cp:lastModifiedBy>Clemens Emily</cp:lastModifiedBy>
  <cp:revision>136</cp:revision>
  <dcterms:created xsi:type="dcterms:W3CDTF">2020-03-15T00:56:29Z</dcterms:created>
  <dcterms:modified xsi:type="dcterms:W3CDTF">2021-01-20T14:53:09Z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0x0101008ADCDA6DAB4D964A94A1D8BB8A130AB0</vt:lpwstr>
  </property>
</Properties>
</file>