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6" r:id="rId2"/>
    <p:sldId id="367" r:id="rId3"/>
    <p:sldId id="441" r:id="rId4"/>
    <p:sldId id="415" r:id="rId5"/>
    <p:sldId id="290" r:id="rId6"/>
    <p:sldId id="417" r:id="rId7"/>
    <p:sldId id="449" r:id="rId8"/>
    <p:sldId id="419" r:id="rId9"/>
    <p:sldId id="297" r:id="rId10"/>
    <p:sldId id="371" r:id="rId11"/>
    <p:sldId id="421" r:id="rId12"/>
    <p:sldId id="323" r:id="rId13"/>
    <p:sldId id="341" r:id="rId14"/>
    <p:sldId id="335" r:id="rId15"/>
    <p:sldId id="307" r:id="rId16"/>
    <p:sldId id="308" r:id="rId17"/>
    <p:sldId id="309" r:id="rId18"/>
    <p:sldId id="311" r:id="rId19"/>
    <p:sldId id="310" r:id="rId20"/>
    <p:sldId id="431" r:id="rId21"/>
    <p:sldId id="315" r:id="rId22"/>
    <p:sldId id="434" r:id="rId23"/>
    <p:sldId id="326" r:id="rId24"/>
    <p:sldId id="338" r:id="rId25"/>
    <p:sldId id="359" r:id="rId26"/>
    <p:sldId id="447" r:id="rId27"/>
    <p:sldId id="258" r:id="rId28"/>
    <p:sldId id="432" r:id="rId29"/>
    <p:sldId id="437" r:id="rId30"/>
    <p:sldId id="442" r:id="rId31"/>
    <p:sldId id="355" r:id="rId32"/>
    <p:sldId id="366" r:id="rId33"/>
    <p:sldId id="370" r:id="rId34"/>
    <p:sldId id="373" r:id="rId35"/>
    <p:sldId id="452" r:id="rId36"/>
    <p:sldId id="450" r:id="rId37"/>
    <p:sldId id="369" r:id="rId38"/>
    <p:sldId id="451" r:id="rId39"/>
    <p:sldId id="368" r:id="rId40"/>
    <p:sldId id="322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249" autoAdjust="0"/>
  </p:normalViewPr>
  <p:slideViewPr>
    <p:cSldViewPr snapToGrid="0">
      <p:cViewPr varScale="1">
        <p:scale>
          <a:sx n="100" d="100"/>
          <a:sy n="100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A2473-A88E-429E-A420-F1AC149083F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90BAA-E4E5-4DD5-96C2-0F67098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2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24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MRN 31076333</a:t>
            </a:r>
          </a:p>
          <a:p>
            <a:r>
              <a:rPr lang="en-US" dirty="0"/>
              <a:t>Something we learned back in summer: immediate de-escalation upon </a:t>
            </a:r>
            <a:r>
              <a:rPr lang="en-US" dirty="0" err="1"/>
              <a:t>pt</a:t>
            </a:r>
            <a:r>
              <a:rPr lang="en-US" dirty="0"/>
              <a:t>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5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7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Fibrinogen = Blood clotting protein from which fibrin is produced by action of the enzyme thrombin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D5967-AE75-41F3-B86B-B0948BC789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61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79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finish our discussion on coagulopathies / use of TEGS—</a:t>
            </a:r>
            <a:r>
              <a:rPr lang="en-US" dirty="0" err="1"/>
              <a:t>nuiances</a:t>
            </a:r>
            <a:r>
              <a:rPr lang="en-US" dirty="0"/>
              <a:t> treatment with UFH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36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 heparins should have daily </a:t>
            </a:r>
            <a:r>
              <a:rPr lang="en-US" dirty="0" err="1"/>
              <a:t>aPTT</a:t>
            </a:r>
            <a:r>
              <a:rPr lang="en-US" dirty="0"/>
              <a:t> labs!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5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timeframes in disease course</a:t>
            </a:r>
          </a:p>
        </p:txBody>
      </p:sp>
    </p:spTree>
    <p:extLst>
      <p:ext uri="{BB962C8B-B14F-4D97-AF65-F5344CB8AC3E}">
        <p14:creationId xmlns:p14="http://schemas.microsoft.com/office/powerpoint/2010/main" val="2027907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finish our discussion on coagulopathies / use of TEGS—</a:t>
            </a:r>
            <a:r>
              <a:rPr lang="en-US" dirty="0" err="1"/>
              <a:t>nuiances</a:t>
            </a:r>
            <a:r>
              <a:rPr lang="en-US" dirty="0"/>
              <a:t> treatment with UFH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32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general successes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3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0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Fibrinogen = Blood clotting protein from which fibrin is produced by action of the enzyme thrombin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D5967-AE75-41F3-B86B-B0948BC789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7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Cytokines play important role in normal immune responses, but large amt released all at once = harmful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4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references are now too numerable to fit all on this algorithm. Lots of data/support </a:t>
            </a:r>
            <a:r>
              <a:rPr lang="en-US"/>
              <a:t>getting published….ours next!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4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51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5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8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0BAA-E4E5-4DD5-96C2-0F67098CD5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F098-B5E8-4432-9B4A-575A70538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81813-D176-4082-BD4E-991458340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DABA-4E9D-4392-90E5-8F01548E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3377-934A-4F12-BBA6-768E37569C2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91D63-5E31-426D-91C2-8E4A38C3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48771-D830-439E-A06E-35D3F794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CFCE-C76D-4CCB-948E-B36DC36B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7E01-35FE-4BFD-913D-436EE3B4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B5BB8-C00A-43D1-B709-30DA9D141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EDEF-A1FE-452C-BD66-8E750C2C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3377-934A-4F12-BBA6-768E37569C2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01605-8392-445A-AF65-BFD3ABA6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B9ABD-DA49-4C95-AC9D-E81158CE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CFCE-C76D-4CCB-948E-B36DC36B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9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CF334-09B3-48DE-B7BF-5D8D77C4D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09977-D000-481D-B7E3-A8E50A9CB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BFDE6-DA81-4376-BE5A-CAC32658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3377-934A-4F12-BBA6-768E37569C2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2FEE5-CAC2-4194-A570-ABE2294E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A6DDF-10A4-4C08-AF42-DF0E518C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CFCE-C76D-4CCB-948E-B36DC36B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F15B-4415-42FF-BD61-8546C229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5602F-7686-470F-BF0C-30A99B475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0B15-D9EF-42E5-AA82-BC27A470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3377-934A-4F12-BBA6-768E37569C2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7D1F1-2DD8-4BDA-8CBF-BB658ADB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F5552-CAF9-423B-B247-2DEB589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CFCE-C76D-4CCB-948E-B36DC36B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0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98F9-54FA-4211-89D3-A9FB8725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643D8-0DBF-4918-84E8-FC0709B77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B7E95-3DFE-474E-B6A9-09B999F2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3377-934A-4F12-BBA6-768E37569C2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B21A6-A549-4F5A-8DC1-890CF903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42CAB-D8F3-4BD5-8590-8781A302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CFCE-C76D-4CCB-948E-B36DC36B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0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6665-8BC1-4855-AFFA-5CC6B13C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23D06-117C-47C5-9E70-432E357DD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F1E05-58BD-4B2A-9151-BE70E9B1D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D019F-FF5C-4E20-BCA9-6AA03E24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3377-934A-4F12-BBA6-768E37569C2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A76C8-0B1D-4F9A-A6EA-275079FE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060EC-009F-451E-A045-8ED92AE0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CFCE-C76D-4CCB-948E-B36DC36B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3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10DC-B012-49E9-99C5-477F932D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20B81-63FA-4FB6-9A78-807319BDF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A4628-538F-4F81-B882-586E63802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8EA16-3F23-4468-810C-F6D76857B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323E7-0163-4D28-BD68-A03E5388F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08FCE-BF82-4074-9C68-AFCE5E05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3377-934A-4F12-BBA6-768E37569C2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43A04-8E14-4180-A255-03448948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F821A-B0D8-4A43-B6B2-B49E020B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CFCE-C76D-4CCB-948E-B36DC36B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3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81F3-37CA-44DA-9696-14A389D0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C3F2D-AE3D-41E4-BD75-2B624747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3377-934A-4F12-BBA6-768E37569C2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3F564-C9A9-48F0-85D0-89861040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5B832-B5E3-4AA8-8A51-774D77BC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CFCE-C76D-4CCB-948E-B36DC36B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6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46254-CAD4-47B4-A128-A5B84B38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3377-934A-4F12-BBA6-768E37569C2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DB1EAF-D70F-4EA8-B216-F6D62920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E763B-134E-4EE4-BF10-D52DABE6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CFCE-C76D-4CCB-948E-B36DC36B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1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02EC-B893-4CDD-AD45-3E4EC1A6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E3B2A-A7EE-4C5F-A459-C69E8F306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173B-D04F-43D1-B751-4BA34091D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F16D0-F798-4077-AAE8-9B1C0C25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3377-934A-4F12-BBA6-768E37569C2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3545C-407C-4875-805E-08266EC5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68D00-452B-44B8-8AFB-9317EE61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CFCE-C76D-4CCB-948E-B36DC36B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987E-B8E7-480B-A2C0-2A498838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FC655E-4B16-477A-B8B5-1DC04F92E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97596-4371-4D30-9BD8-3D0DEC5C2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4589A-922C-4CB9-A0D9-C281B14B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3377-934A-4F12-BBA6-768E37569C2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244DC-CD26-4A67-827E-F4E6AFD2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0AC94-D63C-4198-82CC-0FF8BFB4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CFCE-C76D-4CCB-948E-B36DC36B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9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46A8C-56DA-4A11-8F16-9535A2B06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A3CD8-B3B7-4973-ABD5-7D1441CB4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AFDA7-F1C4-4977-8323-8D232FD55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D3377-934A-4F12-BBA6-768E37569C2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E6EA4-5C14-4A13-893F-E4BB211B2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81719-7CAF-40F6-BA97-3D00B20C9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9CFCE-C76D-4CCB-948E-B36DC36B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336BF-2EDD-4B71-9BAF-3E090952F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6" r="9089" b="195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06003-8CF5-4A30-B231-3A5A97EC2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55" y="1244725"/>
            <a:ext cx="5151032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Exploring the Coagulopathic Nature of COVID-19</a:t>
            </a:r>
            <a:br>
              <a:rPr lang="en-US" sz="4800" dirty="0"/>
            </a:br>
            <a:r>
              <a:rPr lang="en-US" sz="1200" dirty="0"/>
              <a:t>Midwest Medication Safety Symposium COVID Clinical Pearls </a:t>
            </a:r>
            <a:endParaRPr lang="en-US" sz="4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02058-8DBA-4623-AD97-F9B988D211CC}"/>
              </a:ext>
            </a:extLst>
          </p:cNvPr>
          <p:cNvSpPr txBox="1"/>
          <p:nvPr/>
        </p:nvSpPr>
        <p:spPr>
          <a:xfrm>
            <a:off x="366348" y="4822433"/>
            <a:ext cx="61386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Laura Gillespie, PharmD</a:t>
            </a:r>
          </a:p>
          <a:p>
            <a:pPr lvl="1"/>
            <a:r>
              <a:rPr lang="en-US" sz="1400" dirty="0"/>
              <a:t>Regional Antimicrobial Stewardship Pharmacist</a:t>
            </a:r>
          </a:p>
          <a:p>
            <a:pPr lvl="1"/>
            <a:r>
              <a:rPr lang="en-US" sz="1400" dirty="0"/>
              <a:t>COVID-19 Incident Command Inpatient and Outpatient Care Teams Chair </a:t>
            </a:r>
          </a:p>
          <a:p>
            <a:pPr lvl="1"/>
            <a:r>
              <a:rPr lang="en-US" sz="1400" dirty="0"/>
              <a:t>COVID Coagulation Committee/Team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Saint Joseph Health System</a:t>
            </a:r>
          </a:p>
          <a:p>
            <a:pPr lvl="1"/>
            <a:r>
              <a:rPr lang="en-US" sz="1400" dirty="0"/>
              <a:t>Mishawaka and Plymouth Medical Centers, IN</a:t>
            </a:r>
          </a:p>
        </p:txBody>
      </p:sp>
    </p:spTree>
    <p:extLst>
      <p:ext uri="{BB962C8B-B14F-4D97-AF65-F5344CB8AC3E}">
        <p14:creationId xmlns:p14="http://schemas.microsoft.com/office/powerpoint/2010/main" val="45955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88423-1B57-4CC0-83D9-C83484959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36" y="1649339"/>
            <a:ext cx="11340269" cy="470018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500" b="1" dirty="0"/>
              <a:t>Rationale for use of heparins (LMWH/UFH)</a:t>
            </a:r>
          </a:p>
          <a:p>
            <a:r>
              <a:rPr lang="en-US" u="sng" dirty="0"/>
              <a:t>Anticoagulation</a:t>
            </a:r>
            <a:r>
              <a:rPr lang="en-US" dirty="0"/>
              <a:t>: ↓es widespread microthrombi (found deceased coronavirus patients) </a:t>
            </a:r>
            <a:r>
              <a:rPr lang="en-US" dirty="0">
                <a:sym typeface="Wingdings" panose="05000000000000000000" pitchFamily="2" charset="2"/>
              </a:rPr>
              <a:t> ↓ed mortality</a:t>
            </a:r>
            <a:endParaRPr lang="en-US" dirty="0"/>
          </a:p>
          <a:p>
            <a:r>
              <a:rPr lang="en-US" u="sng" dirty="0" err="1"/>
              <a:t>Antiinflammatory</a:t>
            </a:r>
            <a:r>
              <a:rPr lang="en-US" dirty="0"/>
              <a:t>: Heparins down regulate inflammatory responses (IL-6, nuclear factor-kB); directly dampen immune activation</a:t>
            </a:r>
          </a:p>
          <a:p>
            <a:r>
              <a:rPr lang="en-US" u="sng" dirty="0"/>
              <a:t>Antiviral</a:t>
            </a:r>
            <a:r>
              <a:rPr lang="en-US" dirty="0"/>
              <a:t>: Heparins inhibit cell entry via multiple mechanisms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2600" u="sng" dirty="0"/>
              <a:t>Non-heparin anticoagulant recommendations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/>
              <a:t>DOACs/warfarin do not appear to have these anti-viral /inflammatory properties</a:t>
            </a:r>
          </a:p>
          <a:p>
            <a:pPr marL="0" indent="0">
              <a:buNone/>
            </a:pPr>
            <a:r>
              <a:rPr lang="en-US" sz="2600" dirty="0">
                <a:sym typeface="Wingdings" panose="05000000000000000000" pitchFamily="2" charset="2"/>
              </a:rPr>
              <a:t></a:t>
            </a:r>
            <a:r>
              <a:rPr lang="en-US" sz="2600" dirty="0"/>
              <a:t>DOACs /warfarin (therapeutic) can be utilized in COVID hospitalized patients who are not in, or going into, a cytokine storm (Never in ICU patients)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6931E0-FE12-40D1-89B4-F73F827D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1724" y="168111"/>
            <a:ext cx="11232859" cy="11281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COVID-19 VTE Algorithm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50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D0EB4-DB68-4431-8813-072B73CC6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787" y="0"/>
            <a:ext cx="6763938" cy="68580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EF20B6A7-230B-489F-B26A-F6C9F6596C83}"/>
              </a:ext>
            </a:extLst>
          </p:cNvPr>
          <p:cNvSpPr/>
          <p:nvPr/>
        </p:nvSpPr>
        <p:spPr>
          <a:xfrm rot="3027321">
            <a:off x="5405222" y="-151075"/>
            <a:ext cx="296849" cy="858741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333127E-9267-409D-AFBF-58D57FDA0CC0}"/>
              </a:ext>
            </a:extLst>
          </p:cNvPr>
          <p:cNvSpPr/>
          <p:nvPr/>
        </p:nvSpPr>
        <p:spPr>
          <a:xfrm rot="3027321">
            <a:off x="3999167" y="1822175"/>
            <a:ext cx="296849" cy="858741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7EB5475-23B6-42B9-8CBA-9F6D496BCD43}"/>
              </a:ext>
            </a:extLst>
          </p:cNvPr>
          <p:cNvSpPr/>
          <p:nvPr/>
        </p:nvSpPr>
        <p:spPr>
          <a:xfrm rot="18379397">
            <a:off x="4102533" y="5829631"/>
            <a:ext cx="296849" cy="858741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1DECBB8-3D59-4788-B5E5-314255467EB2}"/>
              </a:ext>
            </a:extLst>
          </p:cNvPr>
          <p:cNvSpPr/>
          <p:nvPr/>
        </p:nvSpPr>
        <p:spPr>
          <a:xfrm rot="12575944">
            <a:off x="8330191" y="3673039"/>
            <a:ext cx="296849" cy="858741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22551-A351-42A5-9B87-6405DFB88E57}"/>
              </a:ext>
            </a:extLst>
          </p:cNvPr>
          <p:cNvSpPr txBox="1"/>
          <p:nvPr/>
        </p:nvSpPr>
        <p:spPr>
          <a:xfrm>
            <a:off x="279400" y="1663700"/>
            <a:ext cx="2317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Heparins</a:t>
            </a:r>
            <a:r>
              <a:rPr lang="en-US" sz="2400" dirty="0"/>
              <a:t> and anti-viral, immune modulating /inflammatory effects</a:t>
            </a:r>
          </a:p>
        </p:txBody>
      </p:sp>
    </p:spTree>
    <p:extLst>
      <p:ext uri="{BB962C8B-B14F-4D97-AF65-F5344CB8AC3E}">
        <p14:creationId xmlns:p14="http://schemas.microsoft.com/office/powerpoint/2010/main" val="41679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47EA86-7DD8-4E2B-9246-C0701D95094B}"/>
              </a:ext>
            </a:extLst>
          </p:cNvPr>
          <p:cNvSpPr txBox="1"/>
          <p:nvPr/>
        </p:nvSpPr>
        <p:spPr>
          <a:xfrm>
            <a:off x="753596" y="2115671"/>
            <a:ext cx="2250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SJHS VTE Prophylaxis and Treatment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F9C81E-D6FA-4E4D-BB3C-CC6EC506122C}"/>
              </a:ext>
            </a:extLst>
          </p:cNvPr>
          <p:cNvSpPr/>
          <p:nvPr/>
        </p:nvSpPr>
        <p:spPr>
          <a:xfrm>
            <a:off x="3781961" y="0"/>
            <a:ext cx="5116651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2A005-949E-4662-A151-99BF4C628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125" y="68366"/>
            <a:ext cx="4988325" cy="67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1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Obtaining Dopplers (UE/LE):</a:t>
            </a:r>
          </a:p>
        </p:txBody>
      </p:sp>
      <p:sp>
        <p:nvSpPr>
          <p:cNvPr id="59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486965"/>
            <a:ext cx="6254363" cy="5247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72000"/>
              </a:lnSpc>
              <a:buSzTx/>
              <a:buNone/>
              <a:defRPr sz="1900"/>
            </a:pPr>
            <a:r>
              <a:rPr dirty="0"/>
              <a:t>Number of VTEs found per location (updated as of 1</a:t>
            </a:r>
            <a:r>
              <a:rPr lang="en-US" dirty="0"/>
              <a:t>1/3</a:t>
            </a:r>
            <a:r>
              <a:rPr dirty="0"/>
              <a:t>/20):</a:t>
            </a:r>
          </a:p>
          <a:p>
            <a:pPr>
              <a:lnSpc>
                <a:spcPct val="72000"/>
              </a:lnSpc>
              <a:defRPr sz="1900"/>
            </a:pPr>
            <a:r>
              <a:rPr dirty="0"/>
              <a:t>Cephalic: </a:t>
            </a:r>
            <a:r>
              <a:rPr lang="en-US" dirty="0"/>
              <a:t>12</a:t>
            </a:r>
            <a:endParaRPr dirty="0"/>
          </a:p>
          <a:p>
            <a:pPr>
              <a:lnSpc>
                <a:spcPct val="72000"/>
              </a:lnSpc>
              <a:defRPr sz="1900"/>
            </a:pPr>
            <a:r>
              <a:rPr dirty="0"/>
              <a:t>Brachial: </a:t>
            </a:r>
            <a:r>
              <a:rPr lang="en-US" dirty="0"/>
              <a:t>9</a:t>
            </a:r>
          </a:p>
          <a:p>
            <a:pPr>
              <a:lnSpc>
                <a:spcPct val="72000"/>
              </a:lnSpc>
              <a:defRPr sz="1900"/>
            </a:pPr>
            <a:r>
              <a:rPr lang="en-US" dirty="0"/>
              <a:t>Femoral: 10 </a:t>
            </a:r>
            <a:endParaRPr dirty="0"/>
          </a:p>
          <a:p>
            <a:pPr>
              <a:lnSpc>
                <a:spcPct val="72000"/>
              </a:lnSpc>
              <a:defRPr sz="1900"/>
            </a:pPr>
            <a:r>
              <a:rPr dirty="0"/>
              <a:t>Basilic: </a:t>
            </a:r>
            <a:r>
              <a:rPr lang="en-US" dirty="0"/>
              <a:t>8</a:t>
            </a:r>
            <a:endParaRPr dirty="0"/>
          </a:p>
          <a:p>
            <a:pPr>
              <a:lnSpc>
                <a:spcPct val="72000"/>
              </a:lnSpc>
              <a:defRPr sz="1900"/>
            </a:pPr>
            <a:r>
              <a:rPr dirty="0"/>
              <a:t>Axillary: 4 </a:t>
            </a:r>
          </a:p>
          <a:p>
            <a:pPr>
              <a:lnSpc>
                <a:spcPct val="72000"/>
              </a:lnSpc>
              <a:defRPr sz="1900"/>
            </a:pPr>
            <a:r>
              <a:rPr dirty="0"/>
              <a:t>IJV:  4 </a:t>
            </a:r>
          </a:p>
          <a:p>
            <a:pPr>
              <a:lnSpc>
                <a:spcPct val="72000"/>
              </a:lnSpc>
              <a:defRPr sz="1900"/>
            </a:pPr>
            <a:r>
              <a:rPr dirty="0"/>
              <a:t>Il</a:t>
            </a:r>
            <a:r>
              <a:rPr lang="en-US" dirty="0"/>
              <a:t>i</a:t>
            </a:r>
            <a:r>
              <a:rPr dirty="0"/>
              <a:t>ac: </a:t>
            </a:r>
            <a:r>
              <a:rPr lang="en-US" dirty="0"/>
              <a:t>3</a:t>
            </a:r>
            <a:endParaRPr dirty="0"/>
          </a:p>
          <a:p>
            <a:pPr>
              <a:lnSpc>
                <a:spcPct val="72000"/>
              </a:lnSpc>
              <a:defRPr sz="1900"/>
            </a:pPr>
            <a:r>
              <a:rPr dirty="0"/>
              <a:t>Popliteal: </a:t>
            </a:r>
            <a:r>
              <a:rPr lang="en-US" dirty="0"/>
              <a:t>3</a:t>
            </a:r>
            <a:endParaRPr dirty="0"/>
          </a:p>
          <a:p>
            <a:pPr>
              <a:lnSpc>
                <a:spcPct val="72000"/>
              </a:lnSpc>
              <a:defRPr sz="1900"/>
            </a:pPr>
            <a:r>
              <a:rPr dirty="0"/>
              <a:t>Subclavian: 1</a:t>
            </a:r>
          </a:p>
          <a:p>
            <a:pPr>
              <a:lnSpc>
                <a:spcPct val="72000"/>
              </a:lnSpc>
              <a:defRPr sz="1900"/>
            </a:pPr>
            <a:r>
              <a:rPr dirty="0"/>
              <a:t>Peroneal: 1</a:t>
            </a:r>
          </a:p>
          <a:p>
            <a:pPr>
              <a:lnSpc>
                <a:spcPct val="72000"/>
              </a:lnSpc>
              <a:defRPr sz="1900"/>
            </a:pPr>
            <a:r>
              <a:rPr dirty="0"/>
              <a:t>Tibial: 1</a:t>
            </a:r>
          </a:p>
          <a:p>
            <a:pPr marL="0" indent="0">
              <a:lnSpc>
                <a:spcPct val="72000"/>
              </a:lnSpc>
              <a:buSzTx/>
              <a:buNone/>
              <a:defRPr sz="1900">
                <a:latin typeface="Wingdings"/>
                <a:ea typeface="Wingdings"/>
                <a:cs typeface="Wingdings"/>
                <a:sym typeface="Wingdings"/>
              </a:defRPr>
            </a:pPr>
            <a:r>
              <a:rPr lang="en-US" dirty="0">
                <a:latin typeface="+mn-lt"/>
                <a:ea typeface="+mn-ea"/>
                <a:cs typeface="+mn-cs"/>
                <a:sym typeface="Calibri"/>
              </a:rPr>
              <a:t>Total 56: </a:t>
            </a:r>
            <a:r>
              <a:rPr dirty="0">
                <a:latin typeface="+mn-lt"/>
                <a:ea typeface="+mn-ea"/>
                <a:cs typeface="+mn-cs"/>
                <a:sym typeface="Calibri"/>
              </a:rPr>
              <a:t>Upper (</a:t>
            </a:r>
            <a:r>
              <a:rPr lang="en-US" dirty="0">
                <a:latin typeface="+mn-lt"/>
                <a:ea typeface="+mn-ea"/>
                <a:cs typeface="+mn-cs"/>
                <a:sym typeface="Calibri"/>
              </a:rPr>
              <a:t>68</a:t>
            </a:r>
            <a:r>
              <a:rPr dirty="0">
                <a:latin typeface="+mn-lt"/>
                <a:ea typeface="+mn-ea"/>
                <a:cs typeface="+mn-cs"/>
                <a:sym typeface="Calibri"/>
              </a:rPr>
              <a:t>%), lower (</a:t>
            </a:r>
            <a:r>
              <a:rPr lang="en-US" dirty="0">
                <a:latin typeface="+mn-lt"/>
                <a:ea typeface="+mn-ea"/>
                <a:cs typeface="+mn-cs"/>
                <a:sym typeface="Calibri"/>
              </a:rPr>
              <a:t>3</a:t>
            </a:r>
            <a:r>
              <a:rPr dirty="0">
                <a:latin typeface="+mn-lt"/>
                <a:ea typeface="+mn-ea"/>
                <a:cs typeface="+mn-cs"/>
                <a:sym typeface="Calibri"/>
              </a:rPr>
              <a:t>2%)</a:t>
            </a:r>
          </a:p>
          <a:p>
            <a:pPr>
              <a:lnSpc>
                <a:spcPct val="72000"/>
              </a:lnSpc>
              <a:defRPr sz="1900"/>
            </a:pPr>
            <a:endParaRPr dirty="0">
              <a:latin typeface="+mn-lt"/>
              <a:ea typeface="+mn-ea"/>
              <a:cs typeface="+mn-cs"/>
              <a:sym typeface="Calibri"/>
            </a:endParaRPr>
          </a:p>
          <a:p>
            <a:pPr marL="0" indent="0">
              <a:lnSpc>
                <a:spcPct val="72000"/>
              </a:lnSpc>
              <a:buSzTx/>
              <a:buNone/>
              <a:defRPr sz="1400"/>
            </a:pPr>
            <a:r>
              <a:rPr dirty="0"/>
              <a:t>*3 COVID pts who have complained re: LE pain have had UE VTEs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02377-866F-4661-BDF7-0FF03593931D}"/>
              </a:ext>
            </a:extLst>
          </p:cNvPr>
          <p:cNvSpPr txBox="1"/>
          <p:nvPr/>
        </p:nvSpPr>
        <p:spPr>
          <a:xfrm>
            <a:off x="5971430" y="2739587"/>
            <a:ext cx="4778734" cy="1938988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COVID VTE Update as of 11/3/2020: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-58 affected pts (32: Sept thru Nov 3)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-67 total thrombotic events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/>
              <a:t>22 PEs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56 DVTs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(68% upper/32% lower)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E6E9-3993-4178-8EC9-B0822137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Obtain Dopplers (UE/LE):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D6843-DDEE-4AB5-92B7-B52FDBB6D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Only obtain bilateral upper and lower extremity dopplers on those meeting the following criteria: </a:t>
            </a:r>
          </a:p>
          <a:p>
            <a:pPr marL="0" indent="0">
              <a:buNone/>
            </a:pPr>
            <a:r>
              <a:rPr lang="en-US" dirty="0"/>
              <a:t>1. Critical care or PCU/ intermediate care admission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DDimer</a:t>
            </a:r>
            <a:r>
              <a:rPr lang="en-US" dirty="0"/>
              <a:t> &gt;2 in any unit </a:t>
            </a:r>
          </a:p>
          <a:p>
            <a:pPr marL="0" indent="0">
              <a:buNone/>
            </a:pPr>
            <a:r>
              <a:rPr lang="en-US" dirty="0"/>
              <a:t>3. Any patient with clinical s/s of a VTE, </a:t>
            </a:r>
          </a:p>
          <a:p>
            <a:pPr marL="0" indent="0">
              <a:buNone/>
            </a:pPr>
            <a:r>
              <a:rPr lang="en-US" dirty="0"/>
              <a:t>4. Per discretion of the attending physician based on other patient risk factors / per clinical judgement</a:t>
            </a:r>
          </a:p>
        </p:txBody>
      </p:sp>
    </p:spTree>
    <p:extLst>
      <p:ext uri="{BB962C8B-B14F-4D97-AF65-F5344CB8AC3E}">
        <p14:creationId xmlns:p14="http://schemas.microsoft.com/office/powerpoint/2010/main" val="259563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6E3908-0393-41DE-B2A9-D6A25FDEB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08" y="279371"/>
            <a:ext cx="9907383" cy="584916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5AED79-E957-436D-9976-593B14C04C90}"/>
              </a:ext>
            </a:extLst>
          </p:cNvPr>
          <p:cNvSpPr/>
          <p:nvPr/>
        </p:nvSpPr>
        <p:spPr>
          <a:xfrm>
            <a:off x="4518456" y="5359053"/>
            <a:ext cx="6084432" cy="948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05600-306A-47F7-8A14-E63F85AF809D}"/>
              </a:ext>
            </a:extLst>
          </p:cNvPr>
          <p:cNvSpPr txBox="1"/>
          <p:nvPr/>
        </p:nvSpPr>
        <p:spPr>
          <a:xfrm>
            <a:off x="10011377" y="4439560"/>
            <a:ext cx="2076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Consideration for TEGs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708C826-EB39-47A0-AF53-5D509F5D51A6}"/>
              </a:ext>
            </a:extLst>
          </p:cNvPr>
          <p:cNvSpPr/>
          <p:nvPr/>
        </p:nvSpPr>
        <p:spPr>
          <a:xfrm rot="2249495">
            <a:off x="10003806" y="4786268"/>
            <a:ext cx="282011" cy="7520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C3ECC6-3ACA-4670-9C59-1722C5F2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53" y="1715144"/>
            <a:ext cx="10314293" cy="34277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E394C2A-8C77-458D-82EF-600799E84C6E}"/>
              </a:ext>
            </a:extLst>
          </p:cNvPr>
          <p:cNvSpPr/>
          <p:nvPr/>
        </p:nvSpPr>
        <p:spPr>
          <a:xfrm>
            <a:off x="6831385" y="2078942"/>
            <a:ext cx="3469592" cy="4369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B7E8-984B-4A26-9B9E-59EB330C0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085"/>
            <a:ext cx="10515600" cy="85966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Thromboelastography (TEG)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C611F-CDEB-414E-AFD1-29B6D68F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76" y="1743454"/>
            <a:ext cx="6004237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Thromboelastography</a:t>
            </a:r>
            <a:r>
              <a:rPr lang="en-US" dirty="0"/>
              <a:t> (TEG) = whole blood test / coagulopathy "big picture:“</a:t>
            </a:r>
          </a:p>
          <a:p>
            <a:pPr lvl="1"/>
            <a:r>
              <a:rPr lang="en-US" dirty="0"/>
              <a:t>patient's ability/time to clot (R value)</a:t>
            </a:r>
          </a:p>
          <a:p>
            <a:pPr lvl="1"/>
            <a:r>
              <a:rPr lang="en-US" dirty="0"/>
              <a:t>rate of increase in the clot (alpha angle)</a:t>
            </a:r>
          </a:p>
          <a:p>
            <a:pPr lvl="1"/>
            <a:r>
              <a:rPr lang="en-US" dirty="0"/>
              <a:t>strength of the clot (MA)</a:t>
            </a:r>
          </a:p>
          <a:p>
            <a:pPr lvl="1"/>
            <a:r>
              <a:rPr lang="en-US" dirty="0"/>
              <a:t>ability to break down the formed clot (LY30)</a:t>
            </a:r>
          </a:p>
          <a:p>
            <a:pPr marL="0" indent="0">
              <a:buNone/>
            </a:pPr>
            <a:r>
              <a:rPr lang="en-US" dirty="0"/>
              <a:t>*better “overall picture” / representation than: </a:t>
            </a:r>
            <a:r>
              <a:rPr lang="en-US" dirty="0" err="1"/>
              <a:t>aPTT</a:t>
            </a:r>
            <a:r>
              <a:rPr lang="en-US" dirty="0"/>
              <a:t>, fibrinogen, platelets, coagulation factor levels</a:t>
            </a:r>
          </a:p>
        </p:txBody>
      </p:sp>
      <p:pic>
        <p:nvPicPr>
          <p:cNvPr id="1027" name="Picture 7" descr="image002">
            <a:extLst>
              <a:ext uri="{FF2B5EF4-FFF2-40B4-BE49-F238E27FC236}">
                <a16:creationId xmlns:a16="http://schemas.microsoft.com/office/drawing/2014/main" id="{7241DD0B-5F64-4073-8E2A-41C5404AB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64" y="1548882"/>
            <a:ext cx="6022360" cy="471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7BF26C-42D7-4601-96A1-5EEF051A5218}"/>
              </a:ext>
            </a:extLst>
          </p:cNvPr>
          <p:cNvCxnSpPr/>
          <p:nvPr/>
        </p:nvCxnSpPr>
        <p:spPr>
          <a:xfrm>
            <a:off x="302004" y="4538444"/>
            <a:ext cx="51005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3337DA9-4AE3-476D-AB91-8C1B3A069CE0}"/>
              </a:ext>
            </a:extLst>
          </p:cNvPr>
          <p:cNvSpPr/>
          <p:nvPr/>
        </p:nvSpPr>
        <p:spPr>
          <a:xfrm>
            <a:off x="6867525" y="3676650"/>
            <a:ext cx="838200" cy="190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1A94F-F20E-422D-A661-AAC5A9591DD5}"/>
              </a:ext>
            </a:extLst>
          </p:cNvPr>
          <p:cNvSpPr/>
          <p:nvPr/>
        </p:nvSpPr>
        <p:spPr>
          <a:xfrm rot="6561290">
            <a:off x="7400576" y="3249668"/>
            <a:ext cx="838200" cy="190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E963B-60AB-42AF-B192-0F6C6CB07EAB}"/>
              </a:ext>
            </a:extLst>
          </p:cNvPr>
          <p:cNvSpPr/>
          <p:nvPr/>
        </p:nvSpPr>
        <p:spPr>
          <a:xfrm rot="5400000">
            <a:off x="8269951" y="3650326"/>
            <a:ext cx="2026065" cy="236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988957-92BE-4083-A856-084B63193745}"/>
              </a:ext>
            </a:extLst>
          </p:cNvPr>
          <p:cNvSpPr/>
          <p:nvPr/>
        </p:nvSpPr>
        <p:spPr>
          <a:xfrm>
            <a:off x="10163175" y="2543175"/>
            <a:ext cx="457528" cy="2419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9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B7E8-984B-4A26-9B9E-59EB330C0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085"/>
            <a:ext cx="10515600" cy="85966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Thromboelastography (TEG)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C611F-CDEB-414E-AFD1-29B6D68F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76" y="2230016"/>
            <a:ext cx="6004237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/>
              <a:t>Testing Procedure</a:t>
            </a:r>
            <a:r>
              <a:rPr lang="en-US"/>
              <a:t>: small amount of blood is placed in a cup with a pin that is suspended from a torsion wire that is continuously oscillating. This mimics the patient's in vivo thrombus formation, and transfers the information into a graph.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C0B96-6D4B-40E9-BFE2-9DB2F80B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155" y="2050102"/>
            <a:ext cx="5763429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9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7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E0444-A6FC-468F-A1E4-981DD0F3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Thromboelastography (TEG)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6" descr="image004">
            <a:extLst>
              <a:ext uri="{FF2B5EF4-FFF2-40B4-BE49-F238E27FC236}">
                <a16:creationId xmlns:a16="http://schemas.microsoft.com/office/drawing/2014/main" id="{F8164E59-30CF-47A5-B9CA-D73CA592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754209"/>
            <a:ext cx="6553545" cy="53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3D2826B-649B-4706-A6D2-42238E1C2BD6}"/>
              </a:ext>
            </a:extLst>
          </p:cNvPr>
          <p:cNvSpPr/>
          <p:nvPr/>
        </p:nvSpPr>
        <p:spPr>
          <a:xfrm>
            <a:off x="3397541" y="5293453"/>
            <a:ext cx="1887523" cy="5033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2B36-BF1D-456C-A44B-DC6CAF1E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Learning Objective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9C6B0-8847-4354-96D1-7CBFDB02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59" b="2008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85D26-B999-46ED-AEEE-1CD90328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265" y="3836684"/>
            <a:ext cx="8303722" cy="245268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Explain the coagulopathic nature of COVID-19, and identify key strategies to safely decrease the widespread propagation of microthrombi and tame the ensuing cytokine storm.</a:t>
            </a:r>
          </a:p>
          <a:p>
            <a:pPr lvl="0"/>
            <a:r>
              <a:rPr lang="en-US" sz="1600" dirty="0"/>
              <a:t>Develop an algorithm for appropriate anticoagulation in all COVID-19 patients</a:t>
            </a:r>
          </a:p>
          <a:p>
            <a:pPr lvl="0"/>
            <a:r>
              <a:rPr lang="en-US" sz="1600" dirty="0"/>
              <a:t>Understand when it is prudent to either escalate or deescalate anticoagulation</a:t>
            </a:r>
          </a:p>
          <a:p>
            <a:pPr lvl="0"/>
            <a:r>
              <a:rPr lang="en-US" sz="1600" dirty="0"/>
              <a:t>Learn how to avoid bleeding complications in COVID-19 patients</a:t>
            </a:r>
          </a:p>
          <a:p>
            <a:pPr lvl="0"/>
            <a:r>
              <a:rPr lang="en-US" sz="1600" dirty="0"/>
              <a:t>Develop a COVID-specific heparin drip dosing strategy (with lower drip rates and goal </a:t>
            </a:r>
            <a:r>
              <a:rPr lang="en-US" sz="1600" dirty="0" err="1"/>
              <a:t>aPTTs</a:t>
            </a:r>
            <a:r>
              <a:rPr lang="en-US" sz="1600" dirty="0"/>
              <a:t> than in non-COVID patients)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81DB2-06B3-43D3-BCAF-8311EFDBDC86}"/>
              </a:ext>
            </a:extLst>
          </p:cNvPr>
          <p:cNvSpPr txBox="1"/>
          <p:nvPr/>
        </p:nvSpPr>
        <p:spPr>
          <a:xfrm>
            <a:off x="2009775" y="6134100"/>
            <a:ext cx="721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TEG (</a:t>
            </a:r>
            <a:r>
              <a:rPr lang="en-US" dirty="0" err="1"/>
              <a:t>thromboelastography</a:t>
            </a:r>
            <a:r>
              <a:rPr lang="en-US" dirty="0"/>
              <a:t>)</a:t>
            </a:r>
            <a:r>
              <a:rPr lang="en-US" dirty="0">
                <a:sym typeface="Wingdings" panose="05000000000000000000" pitchFamily="2" charset="2"/>
              </a:rPr>
              <a:t>use in COVID is off-label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General information: represent ongoing research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0C03-B4BD-40F3-A456-2D136714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TEG /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779A-C296-4F19-BE8B-76139F99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162"/>
            <a:ext cx="10515600" cy="27638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COVID-19: disease state that is at times</a:t>
            </a:r>
          </a:p>
          <a:p>
            <a:r>
              <a:rPr lang="en-US" b="1" u="sng" dirty="0"/>
              <a:t>Hyper</a:t>
            </a:r>
            <a:r>
              <a:rPr lang="en-US" dirty="0"/>
              <a:t>coagulable (usually coincides with the cytokine storm, need for anti-inflammatory and anti-viral properties)</a:t>
            </a:r>
          </a:p>
          <a:p>
            <a:r>
              <a:rPr lang="en-US" b="1" u="sng" dirty="0" err="1"/>
              <a:t>Hypo</a:t>
            </a:r>
            <a:r>
              <a:rPr lang="en-US" dirty="0" err="1"/>
              <a:t>coagulable</a:t>
            </a:r>
            <a:r>
              <a:rPr lang="en-US" dirty="0"/>
              <a:t> (usually after the cytokine storm is over and clinical improvement, but </a:t>
            </a:r>
            <a:r>
              <a:rPr lang="en-US" u="sng" dirty="0"/>
              <a:t>can be intermittent throughout the storm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31D92-A467-4F0A-A634-57AA4F879CB6}"/>
              </a:ext>
            </a:extLst>
          </p:cNvPr>
          <p:cNvSpPr txBox="1"/>
          <p:nvPr/>
        </p:nvSpPr>
        <p:spPr>
          <a:xfrm>
            <a:off x="1231900" y="4704854"/>
            <a:ext cx="1051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KEY LABS: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*D-dimer-coagulation activation marker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*Fibrinogen-prothrombotic (500+)-</a:t>
            </a:r>
            <a:r>
              <a:rPr lang="en-US" sz="2400" i="1" dirty="0">
                <a:solidFill>
                  <a:srgbClr val="FF0000"/>
                </a:solidFill>
              </a:rPr>
              <a:t>triggered by inflammation  </a:t>
            </a:r>
          </a:p>
          <a:p>
            <a:pPr lvl="1"/>
            <a:r>
              <a:rPr lang="en-US" sz="2400" i="1" dirty="0">
                <a:solidFill>
                  <a:srgbClr val="FF0000"/>
                </a:solidFill>
              </a:rPr>
              <a:t>  and/or tissue damage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0C03-B4BD-40F3-A456-2D136714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TEG /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779A-C296-4F19-BE8B-76139F99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798"/>
            <a:ext cx="10515600" cy="4499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COVID-19: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TEGs gather real-time evaluation of patient's anticoagulation needs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Prevent patients from bleeding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Prevent patients from throwing clots</a:t>
            </a:r>
          </a:p>
          <a:p>
            <a:pPr lvl="1"/>
            <a:r>
              <a:rPr lang="en-US" dirty="0"/>
              <a:t>DVTs / PEs</a:t>
            </a:r>
          </a:p>
          <a:p>
            <a:pPr lvl="1"/>
            <a:r>
              <a:rPr lang="en-US" dirty="0"/>
              <a:t>widespread microthrombi into key organ systems (*researchers find in COVID patient autopsy reports)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18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27BDB-4113-49CC-B792-8B6C3D9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554"/>
            <a:ext cx="10515600" cy="1325563"/>
          </a:xfrm>
        </p:spPr>
        <p:txBody>
          <a:bodyPr/>
          <a:lstStyle/>
          <a:p>
            <a:r>
              <a:rPr lang="en-US" dirty="0"/>
              <a:t>TEG Example: Before and After The Storm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04045B-A629-4DAF-908C-A5E12DEA0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3863" y="2471357"/>
            <a:ext cx="8104274" cy="4021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CCFA8B-5ED2-4E14-9B8E-AB90DED2BDAC}"/>
              </a:ext>
            </a:extLst>
          </p:cNvPr>
          <p:cNvSpPr txBox="1"/>
          <p:nvPr/>
        </p:nvSpPr>
        <p:spPr>
          <a:xfrm>
            <a:off x="838200" y="870420"/>
            <a:ext cx="9689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GM admit to med floor on 7/18 on R.A. Respiratory status quickly deteriorated, transfer to ICU 7/22 on </a:t>
            </a:r>
            <a:r>
              <a:rPr lang="en-US" dirty="0" err="1"/>
              <a:t>bipap</a:t>
            </a:r>
            <a:r>
              <a:rPr lang="en-US" dirty="0"/>
              <a:t>. Left TEG below (7/23) shows hypercoagulable state. </a:t>
            </a:r>
            <a:r>
              <a:rPr lang="en-US" dirty="0" err="1"/>
              <a:t>Lovenox</a:t>
            </a:r>
            <a:r>
              <a:rPr lang="en-US" dirty="0"/>
              <a:t> escalated from 30mg BID to 1mg/kg q12h. Clinically improved and </a:t>
            </a:r>
            <a:r>
              <a:rPr lang="en-US" dirty="0" err="1"/>
              <a:t>tx</a:t>
            </a:r>
            <a:r>
              <a:rPr lang="en-US" dirty="0"/>
              <a:t> to med floor 7/30, on R.A. (Right TEG below).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DF337-6884-49D9-B82E-4429C4C1EE7D}"/>
              </a:ext>
            </a:extLst>
          </p:cNvPr>
          <p:cNvSpPr txBox="1"/>
          <p:nvPr/>
        </p:nvSpPr>
        <p:spPr>
          <a:xfrm>
            <a:off x="4454026" y="1930616"/>
            <a:ext cx="245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*“Heparinase” samples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D5F93-C918-4605-8DD5-612050A42662}"/>
              </a:ext>
            </a:extLst>
          </p:cNvPr>
          <p:cNvSpPr txBox="1"/>
          <p:nvPr/>
        </p:nvSpPr>
        <p:spPr>
          <a:xfrm>
            <a:off x="336347" y="3803909"/>
            <a:ext cx="200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7/23: on </a:t>
            </a:r>
            <a:r>
              <a:rPr lang="en-US" dirty="0" err="1"/>
              <a:t>bipap</a:t>
            </a:r>
            <a:endParaRPr lang="en-US" dirty="0"/>
          </a:p>
          <a:p>
            <a:r>
              <a:rPr lang="en-US" dirty="0"/>
              <a:t>R 5.6, MA 70.7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FEFDD-4227-4B8A-A771-D936A31625D7}"/>
              </a:ext>
            </a:extLst>
          </p:cNvPr>
          <p:cNvSpPr txBox="1"/>
          <p:nvPr/>
        </p:nvSpPr>
        <p:spPr>
          <a:xfrm>
            <a:off x="10308803" y="3328086"/>
            <a:ext cx="200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7/30: Room Air</a:t>
            </a:r>
          </a:p>
          <a:p>
            <a:r>
              <a:rPr lang="en-US" dirty="0"/>
              <a:t>R 7.2, MA 55.5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D0DD372-A40C-4B01-A5E7-E369783A8F01}"/>
              </a:ext>
            </a:extLst>
          </p:cNvPr>
          <p:cNvSpPr/>
          <p:nvPr/>
        </p:nvSpPr>
        <p:spPr>
          <a:xfrm>
            <a:off x="718045" y="4436798"/>
            <a:ext cx="1241571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660EC28-BCAB-4901-9855-AE803BFCA985}"/>
              </a:ext>
            </a:extLst>
          </p:cNvPr>
          <p:cNvSpPr/>
          <p:nvPr/>
        </p:nvSpPr>
        <p:spPr>
          <a:xfrm rot="10800000">
            <a:off x="10382794" y="4022738"/>
            <a:ext cx="1241571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426DF4-F5BE-443D-91EE-4B2D8DE258B8}"/>
              </a:ext>
            </a:extLst>
          </p:cNvPr>
          <p:cNvSpPr txBox="1"/>
          <p:nvPr/>
        </p:nvSpPr>
        <p:spPr>
          <a:xfrm>
            <a:off x="2069818" y="3942408"/>
            <a:ext cx="2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234A4-8D18-45BC-994F-4008F532D7DE}"/>
              </a:ext>
            </a:extLst>
          </p:cNvPr>
          <p:cNvSpPr txBox="1"/>
          <p:nvPr/>
        </p:nvSpPr>
        <p:spPr>
          <a:xfrm>
            <a:off x="6838426" y="4036503"/>
            <a:ext cx="2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F5BF1-DA05-44DE-A459-EE738B93B217}"/>
              </a:ext>
            </a:extLst>
          </p:cNvPr>
          <p:cNvSpPr txBox="1"/>
          <p:nvPr/>
        </p:nvSpPr>
        <p:spPr>
          <a:xfrm>
            <a:off x="3322040" y="3899184"/>
            <a:ext cx="75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FE5F9-F7FE-4160-A707-AFAA02F23CE9}"/>
              </a:ext>
            </a:extLst>
          </p:cNvPr>
          <p:cNvSpPr txBox="1"/>
          <p:nvPr/>
        </p:nvSpPr>
        <p:spPr>
          <a:xfrm>
            <a:off x="7810341" y="4127074"/>
            <a:ext cx="75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</a:t>
            </a: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9B171F07-4594-4B76-93AA-8365186C12DC}"/>
              </a:ext>
            </a:extLst>
          </p:cNvPr>
          <p:cNvSpPr/>
          <p:nvPr/>
        </p:nvSpPr>
        <p:spPr>
          <a:xfrm>
            <a:off x="3762894" y="3095539"/>
            <a:ext cx="171543" cy="226769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69D3F7C7-196E-4C54-B77F-60B439870671}"/>
              </a:ext>
            </a:extLst>
          </p:cNvPr>
          <p:cNvSpPr/>
          <p:nvPr/>
        </p:nvSpPr>
        <p:spPr>
          <a:xfrm>
            <a:off x="8265709" y="3487619"/>
            <a:ext cx="171543" cy="176388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B98C5C-D1F1-4F36-9EC0-4E05C3E7DE45}"/>
              </a:ext>
            </a:extLst>
          </p:cNvPr>
          <p:cNvCxnSpPr/>
          <p:nvPr/>
        </p:nvCxnSpPr>
        <p:spPr>
          <a:xfrm>
            <a:off x="2341316" y="1793750"/>
            <a:ext cx="46447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66AE5FB-C6B9-4756-BD6C-4B715E95794D}"/>
              </a:ext>
            </a:extLst>
          </p:cNvPr>
          <p:cNvSpPr txBox="1"/>
          <p:nvPr/>
        </p:nvSpPr>
        <p:spPr>
          <a:xfrm>
            <a:off x="10308803" y="4621464"/>
            <a:ext cx="167999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*Critical time to deescalate AC*</a:t>
            </a:r>
          </a:p>
        </p:txBody>
      </p:sp>
    </p:spTree>
    <p:extLst>
      <p:ext uri="{BB962C8B-B14F-4D97-AF65-F5344CB8AC3E}">
        <p14:creationId xmlns:p14="http://schemas.microsoft.com/office/powerpoint/2010/main" val="34874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DBC8-73ED-4E1F-B9C6-F8829D07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52" y="0"/>
            <a:ext cx="10515600" cy="1159260"/>
          </a:xfrm>
        </p:spPr>
        <p:txBody>
          <a:bodyPr/>
          <a:lstStyle/>
          <a:p>
            <a:r>
              <a:rPr lang="en-US" dirty="0"/>
              <a:t>TEG Example: Heparinase vs Kaolin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2DF0-AA6E-4D8E-BCD0-EC91315DF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52" y="1010050"/>
            <a:ext cx="10235268" cy="97814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Kaolin</a:t>
            </a:r>
            <a:r>
              <a:rPr lang="en-US" dirty="0"/>
              <a:t> (activator to trigger the coagulation pathway)</a:t>
            </a:r>
          </a:p>
          <a:p>
            <a:r>
              <a:rPr lang="en-US" dirty="0"/>
              <a:t>Kaolin with </a:t>
            </a:r>
            <a:r>
              <a:rPr lang="en-US" b="1" dirty="0"/>
              <a:t>Heparinase</a:t>
            </a:r>
            <a:r>
              <a:rPr lang="en-US" dirty="0"/>
              <a:t> (lyses the heparin to deactivate it; gives visualization of the body’s coagulation w/o heparin on board)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F8505-BF81-43EC-892F-028F13B93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42" y="2707980"/>
            <a:ext cx="8366620" cy="3816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02EF7-6047-4785-9CDA-4CD1DEBDD8E0}"/>
              </a:ext>
            </a:extLst>
          </p:cNvPr>
          <p:cNvSpPr txBox="1"/>
          <p:nvPr/>
        </p:nvSpPr>
        <p:spPr>
          <a:xfrm>
            <a:off x="4068660" y="2245882"/>
            <a:ext cx="326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GM on </a:t>
            </a:r>
            <a:r>
              <a:rPr lang="en-US" dirty="0" err="1"/>
              <a:t>Lovenox</a:t>
            </a:r>
            <a:r>
              <a:rPr lang="en-US" dirty="0"/>
              <a:t> 1mg/kg q12h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8DB8-CFA1-4D04-A63A-C3909FAD8EB7}"/>
              </a:ext>
            </a:extLst>
          </p:cNvPr>
          <p:cNvSpPr txBox="1"/>
          <p:nvPr/>
        </p:nvSpPr>
        <p:spPr>
          <a:xfrm>
            <a:off x="0" y="3242237"/>
            <a:ext cx="2046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Heparinase Sample</a:t>
            </a:r>
          </a:p>
          <a:p>
            <a:r>
              <a:rPr lang="en-US" dirty="0"/>
              <a:t>(body’s natural coagulopathy)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3C413-B7D9-4215-925E-095906A5A2ED}"/>
              </a:ext>
            </a:extLst>
          </p:cNvPr>
          <p:cNvSpPr txBox="1"/>
          <p:nvPr/>
        </p:nvSpPr>
        <p:spPr>
          <a:xfrm>
            <a:off x="10426816" y="3242237"/>
            <a:ext cx="1636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Kaolin Sample</a:t>
            </a:r>
          </a:p>
          <a:p>
            <a:r>
              <a:rPr lang="en-US" dirty="0"/>
              <a:t>(</a:t>
            </a:r>
            <a:r>
              <a:rPr lang="en-US" dirty="0" err="1"/>
              <a:t>Lovenox</a:t>
            </a:r>
            <a:r>
              <a:rPr lang="en-US" dirty="0"/>
              <a:t> anticoagulation effects)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8B29B-2287-475F-AA33-98459E8CF6C5}"/>
              </a:ext>
            </a:extLst>
          </p:cNvPr>
          <p:cNvSpPr txBox="1"/>
          <p:nvPr/>
        </p:nvSpPr>
        <p:spPr>
          <a:xfrm>
            <a:off x="2069818" y="3942408"/>
            <a:ext cx="2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D53D8-D4A6-4F89-B6C5-E565FB6B46DE}"/>
              </a:ext>
            </a:extLst>
          </p:cNvPr>
          <p:cNvSpPr txBox="1"/>
          <p:nvPr/>
        </p:nvSpPr>
        <p:spPr>
          <a:xfrm>
            <a:off x="7184302" y="4027067"/>
            <a:ext cx="2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40723-AB7E-43E2-8960-33748EEA7534}"/>
              </a:ext>
            </a:extLst>
          </p:cNvPr>
          <p:cNvSpPr txBox="1"/>
          <p:nvPr/>
        </p:nvSpPr>
        <p:spPr>
          <a:xfrm>
            <a:off x="3127697" y="4027067"/>
            <a:ext cx="75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BA0F4-6819-40FA-A35F-9677AE36A6F1}"/>
              </a:ext>
            </a:extLst>
          </p:cNvPr>
          <p:cNvSpPr txBox="1"/>
          <p:nvPr/>
        </p:nvSpPr>
        <p:spPr>
          <a:xfrm>
            <a:off x="8313662" y="4135327"/>
            <a:ext cx="75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</a:t>
            </a: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9DA17663-703B-4211-ACB5-A874E72DC406}"/>
              </a:ext>
            </a:extLst>
          </p:cNvPr>
          <p:cNvSpPr/>
          <p:nvPr/>
        </p:nvSpPr>
        <p:spPr>
          <a:xfrm>
            <a:off x="3724274" y="3177895"/>
            <a:ext cx="171543" cy="226769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D91DA662-6A1D-4B0A-A314-3EFD89702039}"/>
              </a:ext>
            </a:extLst>
          </p:cNvPr>
          <p:cNvSpPr/>
          <p:nvPr/>
        </p:nvSpPr>
        <p:spPr>
          <a:xfrm>
            <a:off x="8910239" y="3322039"/>
            <a:ext cx="171543" cy="214906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05E8CF-02E0-4F42-91DD-73ED57AE36AF}"/>
              </a:ext>
            </a:extLst>
          </p:cNvPr>
          <p:cNvSpPr txBox="1"/>
          <p:nvPr/>
        </p:nvSpPr>
        <p:spPr>
          <a:xfrm>
            <a:off x="520117" y="4396399"/>
            <a:ext cx="135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6, MA 64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9D1D27-6553-4C20-8BA5-EAE9256BBE62}"/>
              </a:ext>
            </a:extLst>
          </p:cNvPr>
          <p:cNvSpPr txBox="1"/>
          <p:nvPr/>
        </p:nvSpPr>
        <p:spPr>
          <a:xfrm>
            <a:off x="10492096" y="4627232"/>
            <a:ext cx="157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9.8, MA 61.4</a:t>
            </a:r>
          </a:p>
        </p:txBody>
      </p:sp>
    </p:spTree>
    <p:extLst>
      <p:ext uri="{BB962C8B-B14F-4D97-AF65-F5344CB8AC3E}">
        <p14:creationId xmlns:p14="http://schemas.microsoft.com/office/powerpoint/2010/main" val="2752284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87536F-77DA-4691-8FEE-D2CBAECA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511" y="1531578"/>
            <a:ext cx="7860791" cy="467266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5AED79-E957-436D-9976-593B14C04C90}"/>
              </a:ext>
            </a:extLst>
          </p:cNvPr>
          <p:cNvSpPr/>
          <p:nvPr/>
        </p:nvSpPr>
        <p:spPr>
          <a:xfrm>
            <a:off x="4999290" y="4648912"/>
            <a:ext cx="2236512" cy="842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606F0E-5AC1-4516-8CB4-3CD520EFC7BD}"/>
              </a:ext>
            </a:extLst>
          </p:cNvPr>
          <p:cNvSpPr/>
          <p:nvPr/>
        </p:nvSpPr>
        <p:spPr>
          <a:xfrm>
            <a:off x="7453444" y="3529413"/>
            <a:ext cx="3023700" cy="12305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BC631D-E5A9-4CF3-91DE-83F8D3123026}"/>
              </a:ext>
            </a:extLst>
          </p:cNvPr>
          <p:cNvSpPr txBox="1"/>
          <p:nvPr/>
        </p:nvSpPr>
        <p:spPr>
          <a:xfrm>
            <a:off x="2444097" y="436877"/>
            <a:ext cx="7759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WHEN IS IT TIME TO ESCALATE?</a:t>
            </a:r>
          </a:p>
        </p:txBody>
      </p:sp>
    </p:spTree>
    <p:extLst>
      <p:ext uri="{BB962C8B-B14F-4D97-AF65-F5344CB8AC3E}">
        <p14:creationId xmlns:p14="http://schemas.microsoft.com/office/powerpoint/2010/main" val="15573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Title 1"/>
          <p:cNvSpPr txBox="1">
            <a:spLocks noGrp="1"/>
          </p:cNvSpPr>
          <p:nvPr>
            <p:ph type="title"/>
          </p:nvPr>
        </p:nvSpPr>
        <p:spPr>
          <a:xfrm>
            <a:off x="372480" y="874800"/>
            <a:ext cx="5191233" cy="10878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600" u="sng"/>
            </a:pPr>
            <a:r>
              <a:rPr sz="2800" dirty="0"/>
              <a:t>Example AC Escalation:</a:t>
            </a:r>
            <a:br>
              <a:rPr sz="2800" dirty="0"/>
            </a:br>
            <a:endParaRPr sz="2800" dirty="0"/>
          </a:p>
        </p:txBody>
      </p:sp>
      <p:sp>
        <p:nvSpPr>
          <p:cNvPr id="688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457774" y="2045801"/>
            <a:ext cx="4998578" cy="369247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 u="sng"/>
            </a:pPr>
            <a:r>
              <a:rPr dirty="0"/>
              <a:t>Consideration for AC Escalation:</a:t>
            </a:r>
          </a:p>
          <a:p>
            <a:pPr>
              <a:buFont typeface="Calibri"/>
              <a:buChar char="➢"/>
              <a:defRPr sz="2000"/>
            </a:pPr>
            <a:r>
              <a:rPr dirty="0"/>
              <a:t>High oxygen supplementation needs (or needs 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↑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ing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>
              <a:buFont typeface="Calibri"/>
              <a:buChar char="➢"/>
              <a:defRPr sz="2000"/>
            </a:pPr>
            <a:r>
              <a:rPr dirty="0" err="1"/>
              <a:t>DDimer</a:t>
            </a:r>
            <a:r>
              <a:rPr dirty="0"/>
              <a:t> trending 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↑</a:t>
            </a:r>
          </a:p>
          <a:p>
            <a:pPr>
              <a:buFont typeface="Times New Roman"/>
              <a:buChar char="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Fibrinogen trending ↑</a:t>
            </a:r>
          </a:p>
          <a:p>
            <a:pPr>
              <a:buFont typeface="Times New Roman"/>
              <a:buChar char="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Inflammatory labs trending ↑ (or just not improving)</a:t>
            </a:r>
          </a:p>
        </p:txBody>
      </p:sp>
      <p:sp>
        <p:nvSpPr>
          <p:cNvPr id="689" name="TextBox 3"/>
          <p:cNvSpPr txBox="1"/>
          <p:nvPr/>
        </p:nvSpPr>
        <p:spPr>
          <a:xfrm>
            <a:off x="542996" y="1768381"/>
            <a:ext cx="5020717" cy="421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Pt TRW (MRN 461796); Admit 10/2pm to Med Floor</a:t>
            </a:r>
          </a:p>
          <a:p>
            <a:pPr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10/3-6: oxygen supplementation needs</a:t>
            </a:r>
            <a:r>
              <a:rPr lang="en-US" dirty="0"/>
              <a:t>: </a:t>
            </a:r>
            <a:r>
              <a:rPr dirty="0"/>
              <a:t>35-45L high flow, 70-90% FiO2</a:t>
            </a:r>
          </a:p>
          <a:p>
            <a:pPr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>
              <a:defRPr b="1"/>
            </a:pPr>
            <a:r>
              <a:rPr dirty="0"/>
              <a:t>CRP</a:t>
            </a:r>
            <a:r>
              <a:rPr b="0" dirty="0"/>
              <a:t>: 160-&gt;193</a:t>
            </a:r>
          </a:p>
          <a:p>
            <a:pPr>
              <a:defRPr b="1"/>
            </a:pPr>
            <a:r>
              <a:rPr dirty="0"/>
              <a:t>Ferritin:</a:t>
            </a:r>
            <a:r>
              <a:rPr b="0" dirty="0"/>
              <a:t> 498-&gt;672</a:t>
            </a:r>
          </a:p>
          <a:p>
            <a:pPr>
              <a:defRPr b="1"/>
            </a:pPr>
            <a:r>
              <a:rPr dirty="0"/>
              <a:t>Fibrinogen:</a:t>
            </a:r>
            <a:r>
              <a:rPr b="0" dirty="0"/>
              <a:t> 798</a:t>
            </a:r>
          </a:p>
          <a:p>
            <a:pPr>
              <a:defRPr b="1"/>
            </a:pPr>
            <a:r>
              <a:rPr dirty="0" err="1"/>
              <a:t>Ddimer</a:t>
            </a:r>
            <a:r>
              <a:rPr b="0" dirty="0"/>
              <a:t>: 0.57-&gt;0.99-&gt;1.14-&gt;1.38</a:t>
            </a:r>
            <a:r>
              <a:rPr b="0"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="0" dirty="0"/>
              <a:t>7.97</a:t>
            </a:r>
          </a:p>
          <a:p>
            <a:pPr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endParaRPr b="0" dirty="0"/>
          </a:p>
          <a:p>
            <a:pPr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Pt on </a:t>
            </a:r>
            <a:r>
              <a:rPr dirty="0" err="1"/>
              <a:t>Lovenox</a:t>
            </a:r>
            <a:r>
              <a:rPr dirty="0"/>
              <a:t> 30mg bid</a:t>
            </a:r>
          </a:p>
          <a:p>
            <a:pPr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~~~~~~~~~~~~~~~~~~~~~~~~~~~~~~~~~~~~~~~~</a:t>
            </a:r>
          </a:p>
          <a:p>
            <a:pPr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endParaRPr dirty="0"/>
          </a:p>
          <a:p>
            <a:pPr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10/7 Doppler US: R complete basilic vein DVT from elbow to mid upper arm</a:t>
            </a:r>
          </a:p>
        </p:txBody>
      </p:sp>
      <p:sp>
        <p:nvSpPr>
          <p:cNvPr id="690" name="Rectangle 4"/>
          <p:cNvSpPr/>
          <p:nvPr/>
        </p:nvSpPr>
        <p:spPr>
          <a:xfrm>
            <a:off x="372480" y="1529698"/>
            <a:ext cx="5361748" cy="4954555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4CAB1D-4C90-4A3E-8CEC-0FD1CFB29229}"/>
              </a:ext>
            </a:extLst>
          </p:cNvPr>
          <p:cNvSpPr txBox="1"/>
          <p:nvPr/>
        </p:nvSpPr>
        <p:spPr>
          <a:xfrm>
            <a:off x="2178657" y="166977"/>
            <a:ext cx="7426519" cy="61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When to Involve the Coagulation Team: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1C4B156-CA5A-4B79-8655-5E779736311E}"/>
              </a:ext>
            </a:extLst>
          </p:cNvPr>
          <p:cNvSpPr/>
          <p:nvPr/>
        </p:nvSpPr>
        <p:spPr>
          <a:xfrm>
            <a:off x="2652712" y="3206875"/>
            <a:ext cx="314325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4425FC-7308-48FC-A2C3-2B05ED8432B6}"/>
              </a:ext>
            </a:extLst>
          </p:cNvPr>
          <p:cNvSpPr/>
          <p:nvPr/>
        </p:nvSpPr>
        <p:spPr>
          <a:xfrm>
            <a:off x="366711" y="5170814"/>
            <a:ext cx="4886325" cy="10021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53AFE-15EF-408C-AF45-38CD7B5A43AB}"/>
              </a:ext>
            </a:extLst>
          </p:cNvPr>
          <p:cNvSpPr/>
          <p:nvPr/>
        </p:nvSpPr>
        <p:spPr>
          <a:xfrm>
            <a:off x="1304924" y="1838325"/>
            <a:ext cx="1219201" cy="216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0C03-B4BD-40F3-A456-2D136714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039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0000"/>
                </a:solidFill>
                <a:sym typeface="Calibri"/>
              </a:rPr>
              <a:t>Deescalation</a:t>
            </a:r>
            <a:r>
              <a:rPr lang="en-US" dirty="0">
                <a:solidFill>
                  <a:srgbClr val="000000"/>
                </a:solidFill>
                <a:sym typeface="Calibri"/>
              </a:rPr>
              <a:t> in </a:t>
            </a:r>
            <a:r>
              <a:rPr lang="en-US" b="1" dirty="0" err="1">
                <a:solidFill>
                  <a:srgbClr val="000000"/>
                </a:solidFill>
                <a:sym typeface="Calibri"/>
              </a:rPr>
              <a:t>Hypo</a:t>
            </a:r>
            <a:r>
              <a:rPr lang="en-US" dirty="0" err="1">
                <a:solidFill>
                  <a:srgbClr val="000000"/>
                </a:solidFill>
                <a:sym typeface="Calibri"/>
              </a:rPr>
              <a:t>coagulation</a:t>
            </a:r>
            <a:r>
              <a:rPr lang="en-US" dirty="0">
                <a:solidFill>
                  <a:srgbClr val="000000"/>
                </a:solidFill>
                <a:sym typeface="Calibri"/>
              </a:rPr>
              <a:t> </a:t>
            </a:r>
            <a:br>
              <a:rPr lang="en-US" dirty="0">
                <a:solidFill>
                  <a:srgbClr val="000000"/>
                </a:solidFill>
                <a:sym typeface="Calibri"/>
              </a:rPr>
            </a:br>
            <a:r>
              <a:rPr lang="en-US" dirty="0"/>
              <a:t>COVID </a:t>
            </a:r>
            <a:r>
              <a:rPr lang="en-US" b="1" dirty="0"/>
              <a:t>HYPO</a:t>
            </a:r>
            <a:r>
              <a:rPr lang="en-US" dirty="0"/>
              <a:t>COAGULABILITY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779A-C296-4F19-BE8B-76139F99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34" y="1130300"/>
            <a:ext cx="10301566" cy="25476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COVID-19: disease state that is at times</a:t>
            </a:r>
          </a:p>
          <a:p>
            <a:r>
              <a:rPr lang="en-US" b="1" u="sng" dirty="0" err="1"/>
              <a:t>Hypo</a:t>
            </a:r>
            <a:r>
              <a:rPr lang="en-US" dirty="0" err="1"/>
              <a:t>coagulable</a:t>
            </a:r>
            <a:r>
              <a:rPr lang="en-US" dirty="0"/>
              <a:t> (usually after the cytokine storm is over and clinical improvement, but </a:t>
            </a:r>
            <a:r>
              <a:rPr lang="en-US" u="sng" dirty="0"/>
              <a:t>can be intermittent throughout the storm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31D92-A467-4F0A-A634-57AA4F879CB6}"/>
              </a:ext>
            </a:extLst>
          </p:cNvPr>
          <p:cNvSpPr txBox="1"/>
          <p:nvPr/>
        </p:nvSpPr>
        <p:spPr>
          <a:xfrm>
            <a:off x="838200" y="4765119"/>
            <a:ext cx="1051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KEY LABS: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*D-dimer-coagulation activation marker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*Fibrinogen-prothrombotic (500+)-</a:t>
            </a:r>
            <a:r>
              <a:rPr lang="en-US" sz="2400" i="1" dirty="0">
                <a:solidFill>
                  <a:srgbClr val="FF0000"/>
                </a:solidFill>
              </a:rPr>
              <a:t>triggered by inflammation  </a:t>
            </a:r>
          </a:p>
          <a:p>
            <a:pPr lvl="1"/>
            <a:r>
              <a:rPr lang="en-US" sz="2400" i="1" dirty="0">
                <a:solidFill>
                  <a:srgbClr val="FF0000"/>
                </a:solidFill>
              </a:rPr>
              <a:t>  and/or tissue damage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4057A-E501-4C5C-8BB7-1CE1C91C1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533203"/>
            <a:ext cx="4432300" cy="26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F4EB-4AF5-4B1D-A217-F8643880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Fibrinogen and the clotting cascade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71E650-EE1C-43E3-9608-95C4075DC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7594" y="1453144"/>
            <a:ext cx="8236811" cy="503973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AEB5C29-E0F0-4727-9A40-964BDEDE0E47}"/>
              </a:ext>
            </a:extLst>
          </p:cNvPr>
          <p:cNvSpPr/>
          <p:nvPr/>
        </p:nvSpPr>
        <p:spPr>
          <a:xfrm>
            <a:off x="5638800" y="3924300"/>
            <a:ext cx="1152525" cy="666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82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0C03-B4BD-40F3-A456-2D136714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COVID </a:t>
            </a:r>
            <a:r>
              <a:rPr lang="en-US" b="1" dirty="0"/>
              <a:t>HYPO</a:t>
            </a:r>
            <a:r>
              <a:rPr lang="en-US" dirty="0"/>
              <a:t>COAGULABILITY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779A-C296-4F19-BE8B-76139F99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63" y="1300124"/>
            <a:ext cx="11264900" cy="55578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Rec to o</a:t>
            </a:r>
            <a:r>
              <a:rPr lang="en-US" dirty="0"/>
              <a:t>btain </a:t>
            </a:r>
            <a:r>
              <a:rPr lang="en-US" b="1" dirty="0"/>
              <a:t>daily fibrinogen </a:t>
            </a:r>
            <a:r>
              <a:rPr lang="en-US" dirty="0"/>
              <a:t>(consider </a:t>
            </a:r>
            <a:r>
              <a:rPr lang="en-US" dirty="0">
                <a:cs typeface="Times New Roman" panose="02020603050405020304" pitchFamily="18" charset="0"/>
              </a:rPr>
              <a:t>↑ to bid fibrinogen levels when giving therapeutic doses of enoxaparin/UFH, when levels in the 200s)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**Fibrinogen plus </a:t>
            </a:r>
            <a:r>
              <a:rPr lang="en-US" dirty="0" err="1">
                <a:cs typeface="Times New Roman" panose="02020603050405020304" pitchFamily="18" charset="0"/>
              </a:rPr>
              <a:t>ddimer</a:t>
            </a:r>
            <a:r>
              <a:rPr lang="en-US" dirty="0">
                <a:cs typeface="Times New Roman" panose="02020603050405020304" pitchFamily="18" charset="0"/>
              </a:rPr>
              <a:t> plus Hgb/</a:t>
            </a:r>
            <a:r>
              <a:rPr lang="en-US" dirty="0" err="1">
                <a:cs typeface="Times New Roman" panose="02020603050405020304" pitchFamily="18" charset="0"/>
              </a:rPr>
              <a:t>plts</a:t>
            </a:r>
            <a:r>
              <a:rPr lang="en-US" dirty="0">
                <a:cs typeface="Times New Roman" panose="02020603050405020304" pitchFamily="18" charset="0"/>
              </a:rPr>
              <a:t> (and </a:t>
            </a:r>
            <a:r>
              <a:rPr lang="en-US" dirty="0" err="1">
                <a:cs typeface="Times New Roman" panose="02020603050405020304" pitchFamily="18" charset="0"/>
              </a:rPr>
              <a:t>aPTTs</a:t>
            </a:r>
            <a:r>
              <a:rPr lang="en-US" dirty="0">
                <a:cs typeface="Times New Roman" panose="02020603050405020304" pitchFamily="18" charset="0"/>
              </a:rPr>
              <a:t> if on UFH) are critical** 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-</a:t>
            </a:r>
            <a:r>
              <a:rPr lang="en-US" b="1" dirty="0">
                <a:cs typeface="Times New Roman" panose="02020603050405020304" pitchFamily="18" charset="0"/>
              </a:rPr>
              <a:t>replete with cryoprecipitate </a:t>
            </a:r>
            <a:r>
              <a:rPr lang="en-US" dirty="0">
                <a:cs typeface="Times New Roman" panose="02020603050405020304" pitchFamily="18" charset="0"/>
              </a:rPr>
              <a:t>for fibrinogen &lt;200 if on moderate to therapeutic AC doses, &lt;150 if on prophylactic doses or when on a DOAC (especially if not obtaining TEGs)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**This plus </a:t>
            </a:r>
            <a:r>
              <a:rPr lang="en-US" dirty="0" err="1">
                <a:cs typeface="Times New Roman" panose="02020603050405020304" pitchFamily="18" charset="0"/>
              </a:rPr>
              <a:t>ddimer</a:t>
            </a:r>
            <a:r>
              <a:rPr lang="en-US" dirty="0">
                <a:cs typeface="Times New Roman" panose="02020603050405020304" pitchFamily="18" charset="0"/>
              </a:rPr>
              <a:t> (and </a:t>
            </a:r>
            <a:r>
              <a:rPr lang="en-US" dirty="0" err="1">
                <a:cs typeface="Times New Roman" panose="02020603050405020304" pitchFamily="18" charset="0"/>
              </a:rPr>
              <a:t>aPTTs</a:t>
            </a:r>
            <a:r>
              <a:rPr lang="en-US" dirty="0">
                <a:cs typeface="Times New Roman" panose="02020603050405020304" pitchFamily="18" charset="0"/>
              </a:rPr>
              <a:t> if on UFH) are especially critical if TEG monitoring is not an option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A90F0-3248-4A70-BFA7-FAD583484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894" y="1522908"/>
            <a:ext cx="7060212" cy="623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F66FE-2FE7-4B92-9556-F3D5BBAE6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431" y="2254160"/>
            <a:ext cx="8316486" cy="37152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F9FF61D-4400-4366-9865-87D2B1ACF8A5}"/>
              </a:ext>
            </a:extLst>
          </p:cNvPr>
          <p:cNvSpPr/>
          <p:nvPr/>
        </p:nvSpPr>
        <p:spPr>
          <a:xfrm rot="19523480">
            <a:off x="2095500" y="846799"/>
            <a:ext cx="409575" cy="9334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505A33C-FB84-4267-A4DF-66038D819D91}"/>
              </a:ext>
            </a:extLst>
          </p:cNvPr>
          <p:cNvSpPr/>
          <p:nvPr/>
        </p:nvSpPr>
        <p:spPr>
          <a:xfrm rot="19523480">
            <a:off x="1455660" y="1468334"/>
            <a:ext cx="409575" cy="9334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Title 1"/>
          <p:cNvSpPr txBox="1">
            <a:spLocks noGrp="1"/>
          </p:cNvSpPr>
          <p:nvPr>
            <p:ph type="title"/>
          </p:nvPr>
        </p:nvSpPr>
        <p:spPr>
          <a:xfrm>
            <a:off x="1537098" y="1428749"/>
            <a:ext cx="9117808" cy="210502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/>
              <a:t>HEPARIN </a:t>
            </a:r>
            <a:r>
              <a:rPr lang="en-US" dirty="0"/>
              <a:t>(UFH) IN</a:t>
            </a:r>
            <a:r>
              <a:rPr dirty="0"/>
              <a:t> COVID</a:t>
            </a:r>
          </a:p>
        </p:txBody>
      </p:sp>
      <p:sp>
        <p:nvSpPr>
          <p:cNvPr id="670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537098" y="3960557"/>
            <a:ext cx="9117808" cy="1097219"/>
          </a:xfrm>
          <a:prstGeom prst="rect">
            <a:avLst/>
          </a:prstGeom>
        </p:spPr>
        <p:txBody>
          <a:bodyPr anchor="b"/>
          <a:lstStyle/>
          <a:p>
            <a:pPr algn="ctr">
              <a:defRPr>
                <a:solidFill>
                  <a:srgbClr val="000000"/>
                </a:solidFill>
              </a:defRPr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90E5-B09C-43A5-B7A8-96D44E6D6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COAGULOPATHIES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B227F-07AB-4C13-8CF8-78C71D47E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5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1674-F327-4DF7-B7DE-5394EC5D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982"/>
            <a:ext cx="10515600" cy="1325563"/>
          </a:xfrm>
        </p:spPr>
        <p:txBody>
          <a:bodyPr/>
          <a:lstStyle/>
          <a:p>
            <a:r>
              <a:rPr lang="en-US" dirty="0"/>
              <a:t>Heparin in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B208B-6AF0-4F17-8CCF-DA3853D9F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21" y="1555649"/>
            <a:ext cx="3632200" cy="5109369"/>
          </a:xfrm>
        </p:spPr>
        <p:txBody>
          <a:bodyPr/>
          <a:lstStyle/>
          <a:p>
            <a:r>
              <a:rPr lang="en-US" dirty="0"/>
              <a:t>Extreme hypersensitivity to UFH (not </a:t>
            </a:r>
            <a:r>
              <a:rPr lang="en-US" dirty="0" err="1"/>
              <a:t>Lovenox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TEG examples</a:t>
            </a:r>
          </a:p>
          <a:p>
            <a:pPr lvl="1"/>
            <a:r>
              <a:rPr lang="en-US" dirty="0" err="1"/>
              <a:t>aPTT</a:t>
            </a:r>
            <a:r>
              <a:rPr lang="en-US" dirty="0"/>
              <a:t> monitoring</a:t>
            </a:r>
          </a:p>
          <a:p>
            <a:pPr lvl="2"/>
            <a:r>
              <a:rPr lang="en-US" dirty="0"/>
              <a:t>SQ doses may result in therapeutic levels, or upwards of &gt;100</a:t>
            </a:r>
          </a:p>
          <a:p>
            <a:pPr lvl="2"/>
            <a:r>
              <a:rPr lang="en-US" dirty="0"/>
              <a:t>Lower </a:t>
            </a:r>
            <a:r>
              <a:rPr lang="en-US" dirty="0" err="1"/>
              <a:t>aPTT</a:t>
            </a:r>
            <a:r>
              <a:rPr lang="en-US" dirty="0"/>
              <a:t> range gives therapeutic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2BAB6-E011-44F6-855C-D1EAC8CC6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221" y="1895374"/>
            <a:ext cx="8324779" cy="390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Title 1"/>
          <p:cNvSpPr txBox="1">
            <a:spLocks noGrp="1"/>
          </p:cNvSpPr>
          <p:nvPr>
            <p:ph type="title"/>
          </p:nvPr>
        </p:nvSpPr>
        <p:spPr>
          <a:xfrm>
            <a:off x="838200" y="17838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Heparin Drip</a:t>
            </a:r>
            <a:r>
              <a:rPr dirty="0"/>
              <a:t> Dosing Policy</a:t>
            </a:r>
          </a:p>
        </p:txBody>
      </p:sp>
      <p:sp>
        <p:nvSpPr>
          <p:cNvPr id="6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08001" y="1614115"/>
            <a:ext cx="11240660" cy="33395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defTabSz="905255">
              <a:lnSpc>
                <a:spcPct val="72000"/>
              </a:lnSpc>
              <a:spcBef>
                <a:spcPts val="900"/>
              </a:spcBef>
              <a:spcAft>
                <a:spcPts val="1200"/>
              </a:spcAft>
              <a:buNone/>
              <a:defRPr sz="2400"/>
            </a:pPr>
            <a:r>
              <a:rPr lang="en-US" sz="3400" dirty="0"/>
              <a:t>All COVID patients: NO BOLUSES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7E113-EE19-4991-9B47-F56C3B376096}"/>
              </a:ext>
            </a:extLst>
          </p:cNvPr>
          <p:cNvSpPr txBox="1"/>
          <p:nvPr/>
        </p:nvSpPr>
        <p:spPr>
          <a:xfrm>
            <a:off x="564542" y="2107097"/>
            <a:ext cx="10432111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dirty="0"/>
              <a:t>HS: + PE=&gt; 70unit/kg bolus, then 16units/kg/hr. Baseline </a:t>
            </a:r>
            <a:r>
              <a:rPr lang="en-US" b="1" u="sng" dirty="0" err="1"/>
              <a:t>aPTT</a:t>
            </a:r>
            <a:r>
              <a:rPr lang="en-US" b="1" u="sng" dirty="0"/>
              <a:t> 29.6</a:t>
            </a:r>
            <a:r>
              <a:rPr lang="en-US" b="1" u="sng" dirty="0">
                <a:sym typeface="Wingdings" panose="05000000000000000000" pitchFamily="2" charset="2"/>
              </a:rPr>
              <a:t></a:t>
            </a:r>
            <a:r>
              <a:rPr lang="en-US" b="1" u="sng" dirty="0"/>
              <a:t>115.7 </a:t>
            </a:r>
            <a:r>
              <a:rPr lang="en-US" dirty="0"/>
              <a:t>at 6hrs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H/H dropped significantly; unknown source of bleed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Diagnosis one month PTA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AAF4FB-1E98-47D6-8495-84E5E48ED3AD}"/>
              </a:ext>
            </a:extLst>
          </p:cNvPr>
          <p:cNvSpPr txBox="1"/>
          <p:nvPr/>
        </p:nvSpPr>
        <p:spPr>
          <a:xfrm>
            <a:off x="564541" y="3132814"/>
            <a:ext cx="10209475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dirty="0"/>
              <a:t>SD: + PE, segmental branch to RUL=&gt; 70units/kg bolus, 16units/kg/hr. Baseline </a:t>
            </a:r>
            <a:r>
              <a:rPr lang="en-US" b="1" u="sng" dirty="0" err="1"/>
              <a:t>aPTT</a:t>
            </a:r>
            <a:r>
              <a:rPr lang="en-US" b="1" u="sng" dirty="0"/>
              <a:t> 27.9</a:t>
            </a:r>
            <a:r>
              <a:rPr lang="en-US" b="1" u="sng" dirty="0">
                <a:sym typeface="Wingdings" panose="05000000000000000000" pitchFamily="2" charset="2"/>
              </a:rPr>
              <a:t></a:t>
            </a:r>
            <a:r>
              <a:rPr lang="en-US" b="1" u="sng" dirty="0"/>
              <a:t>135.7 </a:t>
            </a:r>
            <a:r>
              <a:rPr lang="en-US" dirty="0"/>
              <a:t>at 6hrs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Immediate bleeding from chest tube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5 days feeling ill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FFE80-6CE4-4D62-AAD6-21789A36907D}"/>
              </a:ext>
            </a:extLst>
          </p:cNvPr>
          <p:cNvSpPr txBox="1"/>
          <p:nvPr/>
        </p:nvSpPr>
        <p:spPr>
          <a:xfrm>
            <a:off x="564540" y="4142630"/>
            <a:ext cx="9708545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dirty="0"/>
              <a:t>MM: + R brachial DVT=&gt; 70unit/kg bolus, 16units/kg/hr. Baseline </a:t>
            </a:r>
            <a:r>
              <a:rPr lang="en-US" b="1" u="sng" dirty="0" err="1"/>
              <a:t>aPTT</a:t>
            </a:r>
            <a:r>
              <a:rPr lang="en-US" b="1" u="sng" dirty="0"/>
              <a:t> 31.9</a:t>
            </a:r>
            <a:r>
              <a:rPr lang="en-US" b="1" u="sng" dirty="0">
                <a:sym typeface="Wingdings" panose="05000000000000000000" pitchFamily="2" charset="2"/>
              </a:rPr>
              <a:t>145.2 </a:t>
            </a:r>
            <a:r>
              <a:rPr lang="en-US" dirty="0">
                <a:sym typeface="Wingdings" panose="05000000000000000000" pitchFamily="2" charset="2"/>
              </a:rPr>
              <a:t>at</a:t>
            </a:r>
            <a:r>
              <a:rPr lang="en-US" dirty="0"/>
              <a:t> 6hrs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Immediate L upper anterior abdominal wall intramuscular hematoma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Diagnosis &lt;1 week PTA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BC79C-684F-4750-81AD-49370A9DB806}"/>
              </a:ext>
            </a:extLst>
          </p:cNvPr>
          <p:cNvSpPr txBox="1"/>
          <p:nvPr/>
        </p:nvSpPr>
        <p:spPr>
          <a:xfrm>
            <a:off x="564539" y="5152446"/>
            <a:ext cx="10114058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dirty="0"/>
              <a:t>ES: + PE=&gt; 70unit/kg bolus, 16units/kg/</a:t>
            </a:r>
            <a:r>
              <a:rPr lang="en-US" dirty="0" err="1"/>
              <a:t>hr</a:t>
            </a:r>
            <a:r>
              <a:rPr lang="en-US" dirty="0"/>
              <a:t> x 34min, shut off x 46min (IR); restart at 12units/kg/</a:t>
            </a:r>
            <a:r>
              <a:rPr lang="en-US" dirty="0" err="1"/>
              <a:t>hr</a:t>
            </a:r>
            <a:r>
              <a:rPr lang="en-US" dirty="0"/>
              <a:t> x 2hr Baseline </a:t>
            </a:r>
            <a:r>
              <a:rPr lang="en-US" b="1" u="sng" dirty="0" err="1"/>
              <a:t>aPTT</a:t>
            </a:r>
            <a:r>
              <a:rPr lang="en-US" b="1" u="sng" dirty="0"/>
              <a:t> &lt;21</a:t>
            </a:r>
            <a:r>
              <a:rPr lang="en-US" b="1" u="sng" dirty="0">
                <a:sym typeface="Wingdings" panose="05000000000000000000" pitchFamily="2" charset="2"/>
              </a:rPr>
              <a:t>139.1 </a:t>
            </a:r>
            <a:r>
              <a:rPr lang="en-US" dirty="0">
                <a:sym typeface="Wingdings" panose="05000000000000000000" pitchFamily="2" charset="2"/>
              </a:rPr>
              <a:t>at 2hrs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One week into illness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014B3F8-9B1B-4A33-8E45-F30B844BA1E5}"/>
              </a:ext>
            </a:extLst>
          </p:cNvPr>
          <p:cNvSpPr/>
          <p:nvPr/>
        </p:nvSpPr>
        <p:spPr>
          <a:xfrm rot="2147077">
            <a:off x="7503426" y="896249"/>
            <a:ext cx="474432" cy="1325563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2E34C0A-6938-412F-99A8-51BE91B1AC31}"/>
              </a:ext>
            </a:extLst>
          </p:cNvPr>
          <p:cNvSpPr/>
          <p:nvPr/>
        </p:nvSpPr>
        <p:spPr>
          <a:xfrm rot="2147077">
            <a:off x="9599458" y="1948842"/>
            <a:ext cx="474432" cy="1325563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CD6B314-6FF8-49AA-80DF-863D4E3AA479}"/>
              </a:ext>
            </a:extLst>
          </p:cNvPr>
          <p:cNvSpPr/>
          <p:nvPr/>
        </p:nvSpPr>
        <p:spPr>
          <a:xfrm rot="2147077">
            <a:off x="8280316" y="2953268"/>
            <a:ext cx="474432" cy="1325563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E03417E-0CE6-43BE-BDA0-DF09E647B290}"/>
              </a:ext>
            </a:extLst>
          </p:cNvPr>
          <p:cNvSpPr/>
          <p:nvPr/>
        </p:nvSpPr>
        <p:spPr>
          <a:xfrm rot="2147077">
            <a:off x="2971285" y="4300507"/>
            <a:ext cx="474432" cy="1325563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Title 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Heparin Drip</a:t>
            </a:r>
            <a:r>
              <a:rPr dirty="0"/>
              <a:t> Dosing Policy</a:t>
            </a:r>
          </a:p>
        </p:txBody>
      </p:sp>
      <p:sp>
        <p:nvSpPr>
          <p:cNvPr id="6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1218" y="2110646"/>
            <a:ext cx="113919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5">
              <a:lnSpc>
                <a:spcPct val="72000"/>
              </a:lnSpc>
              <a:spcBef>
                <a:spcPts val="9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pPr>
            <a:r>
              <a:rPr lang="en-US" b="1" dirty="0"/>
              <a:t>INTERMEDIATE AC</a:t>
            </a:r>
            <a:r>
              <a:rPr lang="en-US" dirty="0"/>
              <a:t>: </a:t>
            </a:r>
          </a:p>
          <a:p>
            <a:pPr marL="721613" lvl="1" indent="-226313" defTabSz="905255">
              <a:lnSpc>
                <a:spcPct val="72000"/>
              </a:lnSpc>
              <a:spcBef>
                <a:spcPts val="900"/>
              </a:spcBef>
              <a:defRPr sz="2400"/>
            </a:pPr>
            <a:r>
              <a:rPr lang="en-US" dirty="0"/>
              <a:t>Drip </a:t>
            </a:r>
            <a:r>
              <a:rPr u="sng" dirty="0"/>
              <a:t>rate of 8 units/kg/</a:t>
            </a:r>
            <a:r>
              <a:rPr u="sng" dirty="0" err="1"/>
              <a:t>hr</a:t>
            </a:r>
            <a:endParaRPr lang="en-US" u="sng" dirty="0"/>
          </a:p>
          <a:p>
            <a:pPr marL="721613" lvl="1" indent="-226313" defTabSz="905255">
              <a:lnSpc>
                <a:spcPct val="72000"/>
              </a:lnSpc>
              <a:spcBef>
                <a:spcPts val="900"/>
              </a:spcBef>
              <a:spcAft>
                <a:spcPts val="1200"/>
              </a:spcAft>
              <a:defRPr sz="2400"/>
            </a:pPr>
            <a:r>
              <a:rPr lang="en-US" dirty="0"/>
              <a:t>Goal </a:t>
            </a:r>
            <a:r>
              <a:rPr lang="en-US" u="sng" dirty="0" err="1"/>
              <a:t>aPTT</a:t>
            </a:r>
            <a:r>
              <a:rPr lang="en-US" u="sng" dirty="0"/>
              <a:t>: 37</a:t>
            </a:r>
            <a:r>
              <a:rPr u="sng" dirty="0"/>
              <a:t>-45 </a:t>
            </a:r>
            <a:r>
              <a:rPr dirty="0"/>
              <a:t>(1.5x baseline</a:t>
            </a:r>
            <a:r>
              <a:rPr lang="en-US" dirty="0"/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80A011-4DB6-4DE2-B9EA-93E7B9D9B35C}"/>
              </a:ext>
            </a:extLst>
          </p:cNvPr>
          <p:cNvSpPr txBox="1">
            <a:spLocks/>
          </p:cNvSpPr>
          <p:nvPr/>
        </p:nvSpPr>
        <p:spPr>
          <a:xfrm>
            <a:off x="400050" y="1429384"/>
            <a:ext cx="10621302" cy="5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26313" indent="-226313" defTabSz="905255" hangingPunct="1">
              <a:lnSpc>
                <a:spcPct val="72000"/>
              </a:lnSpc>
              <a:spcBef>
                <a:spcPts val="900"/>
              </a:spcBef>
              <a:spcAft>
                <a:spcPts val="1200"/>
              </a:spcAft>
              <a:defRPr sz="2400"/>
            </a:pPr>
            <a:r>
              <a:rPr lang="en-US" sz="2400" dirty="0"/>
              <a:t>All COVID patients: NO BOLUSES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9444AD-99F3-483B-AE11-C2EB9EE05D66}"/>
              </a:ext>
            </a:extLst>
          </p:cNvPr>
          <p:cNvSpPr txBox="1">
            <a:spLocks/>
          </p:cNvSpPr>
          <p:nvPr/>
        </p:nvSpPr>
        <p:spPr>
          <a:xfrm>
            <a:off x="461218" y="3639393"/>
            <a:ext cx="113919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26313" indent="-226313" defTabSz="905255" hangingPunct="1">
              <a:lnSpc>
                <a:spcPct val="72000"/>
              </a:lnSpc>
              <a:spcBef>
                <a:spcPts val="900"/>
              </a:spcBef>
              <a:spcAft>
                <a:spcPts val="1200"/>
              </a:spcAft>
              <a:defRPr sz="2400"/>
            </a:pPr>
            <a:r>
              <a:rPr lang="en-US" sz="2400" b="1" dirty="0"/>
              <a:t>FULL AC</a:t>
            </a:r>
            <a:r>
              <a:rPr lang="en-US" sz="2400" dirty="0"/>
              <a:t>:</a:t>
            </a:r>
          </a:p>
          <a:p>
            <a:pPr marL="721613" lvl="1" indent="-226313" defTabSz="905255" hangingPunct="1">
              <a:lnSpc>
                <a:spcPct val="72000"/>
              </a:lnSpc>
              <a:spcBef>
                <a:spcPts val="900"/>
              </a:spcBef>
              <a:defRPr sz="2400"/>
            </a:pPr>
            <a:r>
              <a:rPr lang="en-US" sz="2400" dirty="0"/>
              <a:t>Drip </a:t>
            </a:r>
            <a:r>
              <a:rPr lang="en-US" sz="2400" u="sng" dirty="0"/>
              <a:t>rate 14 units/kg/</a:t>
            </a:r>
            <a:r>
              <a:rPr lang="en-US" sz="2400" u="sng" dirty="0" err="1"/>
              <a:t>hr</a:t>
            </a:r>
            <a:endParaRPr lang="en-US" sz="2400" u="sng" dirty="0"/>
          </a:p>
          <a:p>
            <a:pPr marL="721613" lvl="1" indent="-226313" defTabSz="905255" hangingPunct="1">
              <a:lnSpc>
                <a:spcPct val="72000"/>
              </a:lnSpc>
              <a:spcBef>
                <a:spcPts val="900"/>
              </a:spcBef>
              <a:defRPr sz="2400"/>
            </a:pPr>
            <a:r>
              <a:rPr lang="en-US" sz="2400" dirty="0"/>
              <a:t>Goal </a:t>
            </a:r>
            <a:r>
              <a:rPr lang="en-US" sz="2400" u="sng" dirty="0" err="1"/>
              <a:t>aPTT</a:t>
            </a:r>
            <a:r>
              <a:rPr lang="en-US" sz="2400" u="sng" dirty="0"/>
              <a:t>: 50-59</a:t>
            </a:r>
          </a:p>
        </p:txBody>
      </p:sp>
    </p:spTree>
    <p:extLst>
      <p:ext uri="{BB962C8B-B14F-4D97-AF65-F5344CB8AC3E}">
        <p14:creationId xmlns:p14="http://schemas.microsoft.com/office/powerpoint/2010/main" val="26394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 build="p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1945-835B-4A95-A9DD-80A176EF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Anticoagulation Dosing Policy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218D8-9F2F-448D-AF9D-B78B0C9D9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06" y="2358448"/>
            <a:ext cx="7287642" cy="413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3C935-5A2B-4D67-B4F6-5FC8FAE67004}"/>
              </a:ext>
            </a:extLst>
          </p:cNvPr>
          <p:cNvSpPr txBox="1"/>
          <p:nvPr/>
        </p:nvSpPr>
        <p:spPr>
          <a:xfrm>
            <a:off x="419100" y="1690688"/>
            <a:ext cx="31855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I. COVID / NO VTE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87042-E119-48B3-A64E-ADDA96B4C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649" y="1451942"/>
            <a:ext cx="6496957" cy="7811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6853089-271E-45E3-9426-909F0A49E504}"/>
              </a:ext>
            </a:extLst>
          </p:cNvPr>
          <p:cNvSpPr/>
          <p:nvPr/>
        </p:nvSpPr>
        <p:spPr>
          <a:xfrm>
            <a:off x="8484566" y="2233101"/>
            <a:ext cx="954709" cy="5444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0DF68-CB31-4872-8889-7671F40B4AA7}"/>
              </a:ext>
            </a:extLst>
          </p:cNvPr>
          <p:cNvSpPr/>
          <p:nvPr/>
        </p:nvSpPr>
        <p:spPr>
          <a:xfrm>
            <a:off x="4286250" y="1781175"/>
            <a:ext cx="533400" cy="238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228FC-C97C-4ADB-81C5-B073BB0E0905}"/>
              </a:ext>
            </a:extLst>
          </p:cNvPr>
          <p:cNvSpPr/>
          <p:nvPr/>
        </p:nvSpPr>
        <p:spPr>
          <a:xfrm rot="5400000">
            <a:off x="4290812" y="3766940"/>
            <a:ext cx="3664861" cy="1640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2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1945-835B-4A95-A9DD-80A176EF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Anticoagulation Dosing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267F2-617D-41BE-822F-E77E00FA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292" y="1346276"/>
            <a:ext cx="6506483" cy="1181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5EC9AA-C83B-435E-B27B-BB9E41865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259" y="2583240"/>
            <a:ext cx="7373379" cy="4210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67C082-205C-49A0-A6C1-D573A9B05083}"/>
              </a:ext>
            </a:extLst>
          </p:cNvPr>
          <p:cNvSpPr txBox="1"/>
          <p:nvPr/>
        </p:nvSpPr>
        <p:spPr>
          <a:xfrm>
            <a:off x="419100" y="1690688"/>
            <a:ext cx="3667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II. COVID / POSITIVE VTE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D94CD4-1556-47A7-9E61-4308D17CE509}"/>
              </a:ext>
            </a:extLst>
          </p:cNvPr>
          <p:cNvSpPr/>
          <p:nvPr/>
        </p:nvSpPr>
        <p:spPr>
          <a:xfrm>
            <a:off x="5343525" y="2076450"/>
            <a:ext cx="990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F2EE41-56A5-419C-99CB-D93DDE943A0A}"/>
              </a:ext>
            </a:extLst>
          </p:cNvPr>
          <p:cNvSpPr/>
          <p:nvPr/>
        </p:nvSpPr>
        <p:spPr>
          <a:xfrm>
            <a:off x="9398966" y="2399637"/>
            <a:ext cx="1478584" cy="600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487B5-DE3E-4AF2-A84B-6098952C37B8}"/>
              </a:ext>
            </a:extLst>
          </p:cNvPr>
          <p:cNvSpPr/>
          <p:nvPr/>
        </p:nvSpPr>
        <p:spPr>
          <a:xfrm rot="5400000">
            <a:off x="5414762" y="4012324"/>
            <a:ext cx="3664861" cy="1640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3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Title 1"/>
          <p:cNvSpPr txBox="1">
            <a:spLocks noGrp="1"/>
          </p:cNvSpPr>
          <p:nvPr>
            <p:ph type="title"/>
          </p:nvPr>
        </p:nvSpPr>
        <p:spPr>
          <a:xfrm>
            <a:off x="1537098" y="1428749"/>
            <a:ext cx="9117808" cy="210502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en-US" dirty="0"/>
              <a:t>OUTCOMES DATA</a:t>
            </a:r>
            <a:endParaRPr dirty="0"/>
          </a:p>
        </p:txBody>
      </p:sp>
      <p:sp>
        <p:nvSpPr>
          <p:cNvPr id="670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537098" y="3960557"/>
            <a:ext cx="9117808" cy="1097219"/>
          </a:xfrm>
          <a:prstGeom prst="rect">
            <a:avLst/>
          </a:prstGeom>
        </p:spPr>
        <p:txBody>
          <a:bodyPr anchor="b"/>
          <a:lstStyle/>
          <a:p>
            <a:pPr algn="ctr">
              <a:defRPr>
                <a:solidFill>
                  <a:srgbClr val="000000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8482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5553-244D-4D2D-8534-A658FAEF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65125"/>
            <a:ext cx="10868025" cy="1325563"/>
          </a:xfrm>
        </p:spPr>
        <p:txBody>
          <a:bodyPr/>
          <a:lstStyle/>
          <a:p>
            <a:r>
              <a:rPr lang="en-US" dirty="0"/>
              <a:t>Outcomes Data—Heparin /TEG Algorithm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4E5C-D7A3-4915-A3EE-7821CD4C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/>
          <a:lstStyle/>
          <a:p>
            <a:r>
              <a:rPr lang="en-US" u="sng" dirty="0"/>
              <a:t>Prior to Sept 16, 2020</a:t>
            </a:r>
            <a:r>
              <a:rPr lang="en-US" dirty="0"/>
              <a:t>: 12 out of 33 patients studied had a bleeding event</a:t>
            </a:r>
          </a:p>
          <a:p>
            <a:r>
              <a:rPr lang="en-US" u="sng" dirty="0"/>
              <a:t>Sept 16-Dec 1, 2020</a:t>
            </a:r>
            <a:r>
              <a:rPr lang="en-US" dirty="0"/>
              <a:t>: one out of 71 patients had a bleeding event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79E51-0433-4A9C-AF8B-F742C0BE5078}"/>
              </a:ext>
            </a:extLst>
          </p:cNvPr>
          <p:cNvSpPr/>
          <p:nvPr/>
        </p:nvSpPr>
        <p:spPr>
          <a:xfrm>
            <a:off x="1495424" y="4001294"/>
            <a:ext cx="8448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Pre-print. </a:t>
            </a:r>
            <a:r>
              <a:rPr lang="en-US" dirty="0" err="1"/>
              <a:t>Thromboelastography</a:t>
            </a:r>
            <a:r>
              <a:rPr lang="en-US" dirty="0"/>
              <a:t>-Guided Management of Anticoagulated COVID-19 Patients to Prevent Hemorrhage. </a:t>
            </a:r>
            <a:r>
              <a:rPr lang="en-US" dirty="0" err="1"/>
              <a:t>Semin</a:t>
            </a:r>
            <a:r>
              <a:rPr lang="en-US" dirty="0"/>
              <a:t> </a:t>
            </a:r>
            <a:r>
              <a:rPr lang="en-US" dirty="0" err="1"/>
              <a:t>Thromb</a:t>
            </a:r>
            <a:r>
              <a:rPr lang="en-US" dirty="0"/>
              <a:t> </a:t>
            </a:r>
            <a:r>
              <a:rPr lang="en-US" dirty="0" err="1"/>
              <a:t>Hemost</a:t>
            </a:r>
            <a:r>
              <a:rPr lang="en-US" dirty="0"/>
              <a:t> 2021. In Press.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Pre-print. </a:t>
            </a:r>
            <a:r>
              <a:rPr lang="en-US" dirty="0" err="1"/>
              <a:t>Thromboelastography</a:t>
            </a:r>
            <a:r>
              <a:rPr lang="en-US" dirty="0"/>
              <a:t>-Guided Anticoagulant Therapy for the Double Hazard of </a:t>
            </a:r>
            <a:r>
              <a:rPr lang="en-US" dirty="0" err="1"/>
              <a:t>Thrombohemorrhagic</a:t>
            </a:r>
            <a:r>
              <a:rPr lang="en-US" dirty="0"/>
              <a:t> Events in COVID-19: A Report of Three Cases. Am J Case Rep. 2021. In Press.</a:t>
            </a:r>
          </a:p>
        </p:txBody>
      </p:sp>
    </p:spTree>
    <p:extLst>
      <p:ext uri="{BB962C8B-B14F-4D97-AF65-F5344CB8AC3E}">
        <p14:creationId xmlns:p14="http://schemas.microsoft.com/office/powerpoint/2010/main" val="12119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5553-244D-4D2D-8534-A658FAEF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65125"/>
            <a:ext cx="10934700" cy="1325563"/>
          </a:xfrm>
        </p:spPr>
        <p:txBody>
          <a:bodyPr/>
          <a:lstStyle/>
          <a:p>
            <a:r>
              <a:rPr lang="en-US" dirty="0"/>
              <a:t>Outcomes Data—Overall Health System Success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B74AE-4992-4A1C-9B27-F2C9A399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65" y="1690688"/>
            <a:ext cx="10347435" cy="44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8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826C6E-C06B-4969-82B8-7F21A9EC2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51" y="1999959"/>
            <a:ext cx="9659698" cy="41725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517393F-1671-4C02-976A-F82F64FE1E7A}"/>
              </a:ext>
            </a:extLst>
          </p:cNvPr>
          <p:cNvSpPr txBox="1">
            <a:spLocks/>
          </p:cNvSpPr>
          <p:nvPr/>
        </p:nvSpPr>
        <p:spPr>
          <a:xfrm>
            <a:off x="723226" y="537077"/>
            <a:ext cx="10934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Outcomes Data—Overall Health System Success</a:t>
            </a:r>
          </a:p>
        </p:txBody>
      </p:sp>
    </p:spTree>
    <p:extLst>
      <p:ext uri="{BB962C8B-B14F-4D97-AF65-F5344CB8AC3E}">
        <p14:creationId xmlns:p14="http://schemas.microsoft.com/office/powerpoint/2010/main" val="787898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5626E-5D93-4711-9A0F-A198BF9DEB74}"/>
              </a:ext>
            </a:extLst>
          </p:cNvPr>
          <p:cNvSpPr txBox="1"/>
          <p:nvPr/>
        </p:nvSpPr>
        <p:spPr>
          <a:xfrm>
            <a:off x="734298" y="474112"/>
            <a:ext cx="1072340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highlight>
                  <a:srgbClr val="FFFF00"/>
                </a:highlight>
              </a:rPr>
              <a:t>Pre-print. </a:t>
            </a:r>
            <a:r>
              <a:rPr lang="en-US" i="1" dirty="0" err="1">
                <a:highlight>
                  <a:srgbClr val="FFFF00"/>
                </a:highlight>
              </a:rPr>
              <a:t>Thromboelastography</a:t>
            </a:r>
            <a:r>
              <a:rPr lang="en-US" i="1" dirty="0">
                <a:highlight>
                  <a:srgbClr val="FFFF00"/>
                </a:highlight>
              </a:rPr>
              <a:t>-Guided Management of Anticoagulated COVID-19 Patients to Prevent Hemorrhage. </a:t>
            </a:r>
            <a:r>
              <a:rPr lang="en-US" i="1" dirty="0" err="1">
                <a:highlight>
                  <a:srgbClr val="FFFF00"/>
                </a:highlight>
              </a:rPr>
              <a:t>Semin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Thromb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Hemost</a:t>
            </a:r>
            <a:r>
              <a:rPr lang="en-US" i="1" dirty="0">
                <a:highlight>
                  <a:srgbClr val="FFFF00"/>
                </a:highlight>
              </a:rPr>
              <a:t> 2021. In Press.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highlight>
                  <a:srgbClr val="FFFF00"/>
                </a:highlight>
              </a:rPr>
              <a:t>Pre-print. </a:t>
            </a:r>
            <a:r>
              <a:rPr lang="en-US" i="1" dirty="0" err="1">
                <a:highlight>
                  <a:srgbClr val="FFFF00"/>
                </a:highlight>
              </a:rPr>
              <a:t>Thromboelastography</a:t>
            </a:r>
            <a:r>
              <a:rPr lang="en-US" i="1" dirty="0">
                <a:highlight>
                  <a:srgbClr val="FFFF00"/>
                </a:highlight>
              </a:rPr>
              <a:t>-Guided Anticoagulant Therapy for the Double Hazard of </a:t>
            </a:r>
            <a:r>
              <a:rPr lang="en-US" i="1" dirty="0" err="1">
                <a:highlight>
                  <a:srgbClr val="FFFF00"/>
                </a:highlight>
              </a:rPr>
              <a:t>Thrombohemorrhagic</a:t>
            </a:r>
            <a:r>
              <a:rPr lang="en-US" i="1" dirty="0">
                <a:highlight>
                  <a:srgbClr val="FFFF00"/>
                </a:highlight>
              </a:rPr>
              <a:t> Events in COVID-19: A Report of Three Cases. Am J Case Rep. 2021. In Press.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Evans P et al. Endothelial dysfunction in COVID-19: a position paper of the ESC Working Group for Atherosclerosis and Vascular Biology. Cardiovascular Research.  Doi: 10.1093/</a:t>
            </a:r>
            <a:r>
              <a:rPr lang="en-US" i="1" dirty="0" err="1"/>
              <a:t>cvr</a:t>
            </a:r>
            <a:r>
              <a:rPr lang="en-US" i="1" dirty="0"/>
              <a:t>/cvaa230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Park BM et al. Coagulopathy in COVID-19: Review and Recommendations, U of Miami, </a:t>
            </a:r>
            <a:r>
              <a:rPr lang="en-US" i="1" dirty="0" err="1"/>
              <a:t>Div</a:t>
            </a:r>
            <a:r>
              <a:rPr lang="en-US" i="1" dirty="0"/>
              <a:t> Trauma Surg &amp; Surg </a:t>
            </a:r>
            <a:r>
              <a:rPr lang="en-US" i="1" dirty="0" err="1"/>
              <a:t>Crit</a:t>
            </a:r>
            <a:r>
              <a:rPr lang="en-US" i="1" dirty="0"/>
              <a:t> Care.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rgbClr val="000000"/>
                </a:solidFill>
              </a:rPr>
              <a:t>NIH Guidance / Wendling. Medscape 2021 Jan 22. Full-Dose Anticoagulation Reduces Need for Life Support in COVID-19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Xiang-Hua et al. Am J Respir </a:t>
            </a:r>
            <a:r>
              <a:rPr lang="en-US" i="1" dirty="0" err="1">
                <a:solidFill>
                  <a:srgbClr val="000000"/>
                </a:solidFill>
              </a:rPr>
              <a:t>Crit</a:t>
            </a:r>
            <a:r>
              <a:rPr lang="en-US" i="1" dirty="0">
                <a:solidFill>
                  <a:srgbClr val="000000"/>
                </a:solidFill>
              </a:rPr>
              <a:t> Care Med, 182 (3), 436-7. PMID: 20675682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rgbClr val="000000"/>
                </a:solidFill>
              </a:rPr>
              <a:t>Tang et al. J Thromb Haemost 2020 Mar 27. PMID: 32220112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000000"/>
                </a:solidFill>
              </a:rPr>
              <a:t>Belouzard</a:t>
            </a:r>
            <a:r>
              <a:rPr lang="en-US" i="1" dirty="0">
                <a:solidFill>
                  <a:srgbClr val="000000"/>
                </a:solidFill>
              </a:rPr>
              <a:t> et al. Proc Natl </a:t>
            </a:r>
            <a:r>
              <a:rPr lang="en-US" i="1" dirty="0" err="1">
                <a:solidFill>
                  <a:srgbClr val="000000"/>
                </a:solidFill>
              </a:rPr>
              <a:t>Acad</a:t>
            </a:r>
            <a:r>
              <a:rPr lang="en-US" i="1" dirty="0">
                <a:solidFill>
                  <a:srgbClr val="000000"/>
                </a:solidFill>
              </a:rPr>
              <a:t> Sci, 2009 106 (14), 5871-6. PMID: 19321428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Kotz</a:t>
            </a:r>
            <a:r>
              <a:rPr lang="en-US" i="1" dirty="0"/>
              <a:t>. UM School of Medicine New Landmark Study; ASA Reduces Risk of Death 2020 Oct 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Spyropoulos AC, et al. Emergence of Institutional Antithrombotic Protocols for Coronavirus 2019. </a:t>
            </a:r>
            <a:r>
              <a:rPr lang="en-US" i="1" dirty="0" err="1"/>
              <a:t>doi</a:t>
            </a:r>
            <a:r>
              <a:rPr lang="en-US" i="1" dirty="0"/>
              <a:t>: 10.1002/rth2.12358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Loyola University Medical Center, Hematology/Oncology and  Michiana Hematology/Oncology, Mishawaka,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Hartmann J et al. The Role of TEG Analysis in Patients with COVID-19-Associated Coagulopathy: A Systematic Review. Diagnostics 2021, 11, 172.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Brubaker L et al. </a:t>
            </a:r>
            <a:r>
              <a:rPr lang="en-US" i="1" dirty="0" err="1"/>
              <a:t>Thomboelastography</a:t>
            </a:r>
            <a:r>
              <a:rPr lang="en-US" i="1" dirty="0"/>
              <a:t> Might Be More Applicable to Guide Anticoagulant Therapy than Fibrinolytic Therapy in Critically Ill Patients with COVID-19. J Am Coll Surg. 2021 Feb; 232(2):227-229.</a:t>
            </a:r>
          </a:p>
        </p:txBody>
      </p:sp>
    </p:spTree>
    <p:extLst>
      <p:ext uri="{BB962C8B-B14F-4D97-AF65-F5344CB8AC3E}">
        <p14:creationId xmlns:p14="http://schemas.microsoft.com/office/powerpoint/2010/main" val="343729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FC53D2-9B3B-49DF-8A61-8D75F171F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3627"/>
            <a:ext cx="10905066" cy="53707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281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9CC46-CD1F-4529-BCCC-F147DF72E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5" r="30217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31A1C-A7FF-401E-8B2E-5A35994A3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737831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6800" dirty="0"/>
              <a:t>QUESTIONS?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43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ost of Blood Products during the pandemic. An argument for the “Third Way”:"/>
          <p:cNvSpPr txBox="1"/>
          <p:nvPr/>
        </p:nvSpPr>
        <p:spPr>
          <a:xfrm>
            <a:off x="3698838" y="3223524"/>
            <a:ext cx="4794319" cy="22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15000"/>
              </a:lnSpc>
              <a:buSzPct val="100000"/>
              <a:buAutoNum type="romanUcPeriod"/>
              <a:defRPr sz="1100" b="1"/>
            </a:lvl1pPr>
          </a:lstStyle>
          <a:p>
            <a:r>
              <a:t>Cost of Blood Products during the pandemic. An argument for the “Third Way”: </a:t>
            </a:r>
          </a:p>
        </p:txBody>
      </p:sp>
      <p:pic>
        <p:nvPicPr>
          <p:cNvPr id="40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21" y="-1120454"/>
            <a:ext cx="8837601" cy="117834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30D4593-288A-452E-8A05-90B621D90D1A}"/>
              </a:ext>
            </a:extLst>
          </p:cNvPr>
          <p:cNvSpPr/>
          <p:nvPr/>
        </p:nvSpPr>
        <p:spPr>
          <a:xfrm rot="10800000">
            <a:off x="8344732" y="4771277"/>
            <a:ext cx="296849" cy="858741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A2456AF-7335-4DEA-8E84-5182955D0C4C}"/>
              </a:ext>
            </a:extLst>
          </p:cNvPr>
          <p:cNvSpPr/>
          <p:nvPr/>
        </p:nvSpPr>
        <p:spPr>
          <a:xfrm rot="10800000">
            <a:off x="4190692" y="4683985"/>
            <a:ext cx="296849" cy="858741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79DB457-7F35-4851-82E6-54E81069504B}"/>
              </a:ext>
            </a:extLst>
          </p:cNvPr>
          <p:cNvSpPr/>
          <p:nvPr/>
        </p:nvSpPr>
        <p:spPr>
          <a:xfrm rot="10800000">
            <a:off x="5874412" y="4771278"/>
            <a:ext cx="296849" cy="858741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2EFDE-8C9A-4B15-B71B-981D3B604CEA}"/>
              </a:ext>
            </a:extLst>
          </p:cNvPr>
          <p:cNvSpPr txBox="1"/>
          <p:nvPr/>
        </p:nvSpPr>
        <p:spPr>
          <a:xfrm>
            <a:off x="222191" y="709300"/>
            <a:ext cx="2837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Vascular </a:t>
            </a:r>
            <a:r>
              <a:rPr lang="en-US" dirty="0" err="1"/>
              <a:t>Endotheliitis</a:t>
            </a:r>
            <a:r>
              <a:rPr lang="en-US" dirty="0"/>
              <a:t>: central feature of COVID-19</a:t>
            </a:r>
          </a:p>
          <a:p>
            <a:endParaRPr lang="en-US" dirty="0"/>
          </a:p>
          <a:p>
            <a:r>
              <a:rPr lang="en-US" dirty="0"/>
              <a:t>Key driver of </a:t>
            </a:r>
          </a:p>
          <a:p>
            <a:r>
              <a:rPr lang="en-US" dirty="0"/>
              <a:t>-cytokine dysregulation </a:t>
            </a:r>
          </a:p>
          <a:p>
            <a:r>
              <a:rPr lang="en-US" dirty="0"/>
              <a:t>-systemic coagulopathies</a:t>
            </a:r>
          </a:p>
        </p:txBody>
      </p:sp>
    </p:spTree>
    <p:extLst>
      <p:ext uri="{BB962C8B-B14F-4D97-AF65-F5344CB8AC3E}">
        <p14:creationId xmlns:p14="http://schemas.microsoft.com/office/powerpoint/2010/main" val="3773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6371C-5261-4AD3-BCCE-4EE1F30F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91" y="546101"/>
            <a:ext cx="8719217" cy="604128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8E530BD5-9C25-4BEE-B6D8-63DCAB1A6D85}"/>
              </a:ext>
            </a:extLst>
          </p:cNvPr>
          <p:cNvSpPr/>
          <p:nvPr/>
        </p:nvSpPr>
        <p:spPr>
          <a:xfrm rot="20415679">
            <a:off x="4876800" y="613876"/>
            <a:ext cx="622300" cy="127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94856DF-2901-47A5-B52F-9B734C975C8D}"/>
              </a:ext>
            </a:extLst>
          </p:cNvPr>
          <p:cNvSpPr/>
          <p:nvPr/>
        </p:nvSpPr>
        <p:spPr>
          <a:xfrm>
            <a:off x="10354008" y="2641600"/>
            <a:ext cx="779221" cy="33655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06762D33-D3B5-454C-96B2-DE9325EA4203}"/>
              </a:ext>
            </a:extLst>
          </p:cNvPr>
          <p:cNvSpPr/>
          <p:nvPr/>
        </p:nvSpPr>
        <p:spPr>
          <a:xfrm>
            <a:off x="11031629" y="3429000"/>
            <a:ext cx="779221" cy="6985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CB130C-A95A-4DEB-8907-0102B8E93BCE}"/>
              </a:ext>
            </a:extLst>
          </p:cNvPr>
          <p:cNvSpPr/>
          <p:nvPr/>
        </p:nvSpPr>
        <p:spPr>
          <a:xfrm>
            <a:off x="3031790" y="4740804"/>
            <a:ext cx="4219909" cy="13144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F4EB-4AF5-4B1D-A217-F8643880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Fibrinogen and the clotting cascade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71E650-EE1C-43E3-9608-95C4075DC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7594" y="1453144"/>
            <a:ext cx="8236811" cy="503973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AEB5C29-E0F0-4727-9A40-964BDEDE0E47}"/>
              </a:ext>
            </a:extLst>
          </p:cNvPr>
          <p:cNvSpPr/>
          <p:nvPr/>
        </p:nvSpPr>
        <p:spPr>
          <a:xfrm>
            <a:off x="5638800" y="3924300"/>
            <a:ext cx="1152525" cy="666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DCD05A-3CCC-47F1-ADA6-889BAB2535A9}"/>
              </a:ext>
            </a:extLst>
          </p:cNvPr>
          <p:cNvSpPr/>
          <p:nvPr/>
        </p:nvSpPr>
        <p:spPr>
          <a:xfrm>
            <a:off x="2600325" y="3438524"/>
            <a:ext cx="1352550" cy="819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2312-5534-48BC-9EFF-C05194A2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D1F5-92FF-4491-A15C-1F99BF49A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98600"/>
            <a:ext cx="11023600" cy="4994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Lab Markers Indicating "Severe COVID" Disease: </a:t>
            </a:r>
          </a:p>
          <a:p>
            <a:pPr lvl="1"/>
            <a:r>
              <a:rPr lang="en-US" dirty="0"/>
              <a:t>d-dimer &gt;1,</a:t>
            </a:r>
          </a:p>
          <a:p>
            <a:pPr lvl="1"/>
            <a:r>
              <a:rPr lang="en-US" dirty="0"/>
              <a:t>creatine kinase (CK) &gt;2X ULN (&gt;600),</a:t>
            </a:r>
          </a:p>
          <a:p>
            <a:pPr lvl="1"/>
            <a:r>
              <a:rPr lang="en-US" dirty="0"/>
              <a:t>CRP &gt;100, </a:t>
            </a:r>
          </a:p>
          <a:p>
            <a:pPr lvl="1"/>
            <a:r>
              <a:rPr lang="en-US" dirty="0"/>
              <a:t>LDH &gt;245,</a:t>
            </a:r>
          </a:p>
          <a:p>
            <a:pPr lvl="1"/>
            <a:r>
              <a:rPr lang="en-US" dirty="0"/>
              <a:t>increased troponin,</a:t>
            </a:r>
          </a:p>
          <a:p>
            <a:pPr lvl="1"/>
            <a:r>
              <a:rPr lang="en-US" dirty="0"/>
              <a:t>ferritin &gt;300,</a:t>
            </a:r>
          </a:p>
          <a:p>
            <a:pPr lvl="1"/>
            <a:r>
              <a:rPr lang="en-US" dirty="0"/>
              <a:t>absolute lymphocyte count (ALC) &lt;0.8</a:t>
            </a:r>
          </a:p>
          <a:p>
            <a:r>
              <a:rPr lang="en-US" dirty="0"/>
              <a:t>Other Important Labs: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*Fibrinogen-prothrombotic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*D-dimer-fibrin degradation product (coagulation activation marker)</a:t>
            </a:r>
          </a:p>
          <a:p>
            <a:pPr lvl="1"/>
            <a:r>
              <a:rPr lang="en-US" dirty="0"/>
              <a:t>IL-6</a:t>
            </a:r>
          </a:p>
          <a:p>
            <a:pPr lvl="1"/>
            <a:r>
              <a:rPr lang="en-US" dirty="0"/>
              <a:t>Hgb, </a:t>
            </a:r>
            <a:r>
              <a:rPr lang="en-US" dirty="0" err="1"/>
              <a:t>plts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D1D4A-261E-432F-8B3C-D781F65EA28A}"/>
              </a:ext>
            </a:extLst>
          </p:cNvPr>
          <p:cNvSpPr txBox="1"/>
          <p:nvPr/>
        </p:nvSpPr>
        <p:spPr>
          <a:xfrm>
            <a:off x="6997700" y="2489200"/>
            <a:ext cx="49276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Cytokine Storm:</a:t>
            </a:r>
          </a:p>
          <a:p>
            <a:r>
              <a:rPr lang="en-US" sz="2500" dirty="0"/>
              <a:t>-Cytokine-normal immune response</a:t>
            </a:r>
          </a:p>
          <a:p>
            <a:r>
              <a:rPr lang="en-US" sz="2500" dirty="0"/>
              <a:t>-Large amount cytokines all at once    </a:t>
            </a:r>
          </a:p>
          <a:p>
            <a:r>
              <a:rPr lang="en-US" sz="2500" dirty="0"/>
              <a:t>  </a:t>
            </a:r>
            <a:r>
              <a:rPr lang="en-US" sz="2500" dirty="0">
                <a:sym typeface="Wingdings" panose="05000000000000000000" pitchFamily="2" charset="2"/>
              </a:rPr>
              <a:t></a:t>
            </a:r>
            <a:r>
              <a:rPr lang="en-US" sz="2500" dirty="0"/>
              <a:t> harmful (kills tissues / damages </a:t>
            </a:r>
          </a:p>
          <a:p>
            <a:r>
              <a:rPr lang="en-US" sz="2500" dirty="0"/>
              <a:t>        organs)</a:t>
            </a:r>
          </a:p>
          <a:p>
            <a:r>
              <a:rPr lang="en-US" sz="2500" dirty="0"/>
              <a:t>-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2500" dirty="0"/>
              <a:t>Inflammatory Labs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036CAB0-A4DF-4FB5-9C70-9376371271A0}"/>
              </a:ext>
            </a:extLst>
          </p:cNvPr>
          <p:cNvSpPr/>
          <p:nvPr/>
        </p:nvSpPr>
        <p:spPr>
          <a:xfrm>
            <a:off x="6286500" y="1938337"/>
            <a:ext cx="596900" cy="4114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3349-E2A7-498B-9049-A716C7C2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7582" y="211395"/>
            <a:ext cx="11232859" cy="11281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COVID-19 VTE Algorithm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88423-1B57-4CC0-83D9-C83484959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208"/>
            <a:ext cx="10515600" cy="435133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5333" dirty="0"/>
              <a:t>Rationale for early anticoagulation</a:t>
            </a:r>
          </a:p>
          <a:p>
            <a:r>
              <a:rPr lang="en-US" b="0" dirty="0"/>
              <a:t>Pathophysiology of COVID-19 associated respiratory disease is consistent with pulmonary vascular </a:t>
            </a:r>
            <a:r>
              <a:rPr lang="en-US" b="0" dirty="0" err="1"/>
              <a:t>thromboemboli</a:t>
            </a:r>
            <a:endParaRPr lang="en-US" b="0" dirty="0"/>
          </a:p>
          <a:p>
            <a:r>
              <a:rPr lang="en-US" b="0" dirty="0"/>
              <a:t>Autopsy studies have demonstrated venous thromboembolism in deceased coronavirus patients</a:t>
            </a:r>
          </a:p>
          <a:p>
            <a:r>
              <a:rPr lang="en-US" b="0" dirty="0"/>
              <a:t>Early anticoagulation is necessary to prevent propagation of microthrombi at disease presentation</a:t>
            </a:r>
          </a:p>
          <a:p>
            <a:r>
              <a:rPr lang="en-US" b="0" dirty="0"/>
              <a:t>Thrombotic </a:t>
            </a:r>
            <a:r>
              <a:rPr lang="en-US" b="0" dirty="0" err="1"/>
              <a:t>complications</a:t>
            </a:r>
            <a:r>
              <a:rPr lang="en-US" b="0" dirty="0" err="1">
                <a:sym typeface="Wingdings" panose="05000000000000000000" pitchFamily="2" charset="2"/>
              </a:rPr>
              <a:t>strong</a:t>
            </a:r>
            <a:r>
              <a:rPr lang="en-US" b="0" dirty="0">
                <a:sym typeface="Wingdings" panose="05000000000000000000" pitchFamily="2" charset="2"/>
              </a:rPr>
              <a:t> determinant of high mortality rate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Strategies to prevent thrombosis central to treatments / critical importance (d</a:t>
            </a:r>
            <a:r>
              <a:rPr lang="en-US" b="0" dirty="0"/>
              <a:t>ecreased mortality??)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sz="2400" dirty="0"/>
              <a:t>*Not just a disease of the lungs!!</a:t>
            </a:r>
          </a:p>
        </p:txBody>
      </p:sp>
    </p:spTree>
    <p:extLst>
      <p:ext uri="{BB962C8B-B14F-4D97-AF65-F5344CB8AC3E}">
        <p14:creationId xmlns:p14="http://schemas.microsoft.com/office/powerpoint/2010/main" val="38923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2202</Words>
  <Application>Microsoft Office PowerPoint</Application>
  <PresentationFormat>Widescreen</PresentationFormat>
  <Paragraphs>265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Exploring the Coagulopathic Nature of COVID-19 Midwest Medication Safety Symposium COVID Clinical Pearls </vt:lpstr>
      <vt:lpstr>Learning Objective</vt:lpstr>
      <vt:lpstr>COAGULOPATHIES</vt:lpstr>
      <vt:lpstr>PowerPoint Presentation</vt:lpstr>
      <vt:lpstr>PowerPoint Presentation</vt:lpstr>
      <vt:lpstr>PowerPoint Presentation</vt:lpstr>
      <vt:lpstr>Fibrinogen and the clotting cascade</vt:lpstr>
      <vt:lpstr>COVID-19 Labs</vt:lpstr>
      <vt:lpstr>COVID-19 VTE Algorithm</vt:lpstr>
      <vt:lpstr>COVID-19 VTE Algorithm</vt:lpstr>
      <vt:lpstr>PowerPoint Presentation</vt:lpstr>
      <vt:lpstr>PowerPoint Presentation</vt:lpstr>
      <vt:lpstr>Obtaining Dopplers (UE/LE):</vt:lpstr>
      <vt:lpstr>When to Obtain Dopplers (UE/LE):</vt:lpstr>
      <vt:lpstr>PowerPoint Presentation</vt:lpstr>
      <vt:lpstr>PowerPoint Presentation</vt:lpstr>
      <vt:lpstr>Thromboelastography (TEG) </vt:lpstr>
      <vt:lpstr>Thromboelastography (TEG) </vt:lpstr>
      <vt:lpstr>Thromboelastography (TEG) </vt:lpstr>
      <vt:lpstr>TEG / COVID</vt:lpstr>
      <vt:lpstr>TEG / COVID</vt:lpstr>
      <vt:lpstr>TEG Example: Before and After The Storm</vt:lpstr>
      <vt:lpstr>TEG Example: Heparinase vs Kaolin</vt:lpstr>
      <vt:lpstr>PowerPoint Presentation</vt:lpstr>
      <vt:lpstr>Example AC Escalation: </vt:lpstr>
      <vt:lpstr>Deescalation in Hypocoagulation  COVID HYPOCOAGULABILITY</vt:lpstr>
      <vt:lpstr>Fibrinogen and the clotting cascade</vt:lpstr>
      <vt:lpstr>COVID HYPOCOAGULABILITY</vt:lpstr>
      <vt:lpstr>HEPARIN (UFH) IN COVID</vt:lpstr>
      <vt:lpstr>Heparin in COVID-19</vt:lpstr>
      <vt:lpstr>Heparin Drip Dosing Policy</vt:lpstr>
      <vt:lpstr>Heparin Drip Dosing Policy</vt:lpstr>
      <vt:lpstr>Anticoagulation Dosing Policy</vt:lpstr>
      <vt:lpstr>Anticoagulation Dosing Policy</vt:lpstr>
      <vt:lpstr>OUTCOMES DATA</vt:lpstr>
      <vt:lpstr>Outcomes Data—Heparin /TEG Algorithm Work</vt:lpstr>
      <vt:lpstr>Outcomes Data—Overall Health System Success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Coagulopathic Nature of COVID-19 Midwest Medication Safety Symposium COVID Clinical Pearls </dc:title>
  <dc:creator>Laura Gillespie</dc:creator>
  <cp:lastModifiedBy>Laura Gillespie</cp:lastModifiedBy>
  <cp:revision>17</cp:revision>
  <dcterms:created xsi:type="dcterms:W3CDTF">2021-02-19T15:34:56Z</dcterms:created>
  <dcterms:modified xsi:type="dcterms:W3CDTF">2021-02-19T19:40:35Z</dcterms:modified>
</cp:coreProperties>
</file>