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270" r:id="rId2"/>
    <p:sldId id="272" r:id="rId3"/>
    <p:sldId id="291" r:id="rId4"/>
    <p:sldId id="293" r:id="rId5"/>
    <p:sldId id="297" r:id="rId6"/>
    <p:sldId id="298" r:id="rId7"/>
    <p:sldId id="294" r:id="rId8"/>
    <p:sldId id="299" r:id="rId9"/>
    <p:sldId id="290" r:id="rId1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044" userDrawn="1">
          <p15:clr>
            <a:srgbClr val="A4A3A4"/>
          </p15:clr>
        </p15:guide>
        <p15:guide id="2" pos="624" userDrawn="1">
          <p15:clr>
            <a:srgbClr val="A4A3A4"/>
          </p15:clr>
        </p15:guide>
        <p15:guide id="3" pos="2808" userDrawn="1">
          <p15:clr>
            <a:srgbClr val="A4A3A4"/>
          </p15:clr>
        </p15:guide>
        <p15:guide id="4" orient="horz" pos="3060" userDrawn="1">
          <p15:clr>
            <a:srgbClr val="A4A3A4"/>
          </p15:clr>
        </p15:guide>
        <p15:guide id="5" orient="horz" pos="708" userDrawn="1">
          <p15:clr>
            <a:srgbClr val="A4A3A4"/>
          </p15:clr>
        </p15:guide>
        <p15:guide id="6" orient="horz" pos="468" userDrawn="1">
          <p15:clr>
            <a:srgbClr val="A4A3A4"/>
          </p15:clr>
        </p15:guide>
        <p15:guide id="7" orient="horz" pos="2244" userDrawn="1">
          <p15:clr>
            <a:srgbClr val="A4A3A4"/>
          </p15:clr>
        </p15:guide>
        <p15:guide id="8" pos="1704" userDrawn="1">
          <p15:clr>
            <a:srgbClr val="A4A3A4"/>
          </p15:clr>
        </p15:guide>
        <p15:guide id="9" pos="3336" userDrawn="1">
          <p15:clr>
            <a:srgbClr val="A4A3A4"/>
          </p15:clr>
        </p15:guide>
        <p15:guide id="10" pos="4824" userDrawn="1">
          <p15:clr>
            <a:srgbClr val="A4A3A4"/>
          </p15:clr>
        </p15:guide>
        <p15:guide id="11" orient="horz" pos="2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ADBDB"/>
    <a:srgbClr val="696A6D"/>
    <a:srgbClr val="A1A1A4"/>
    <a:srgbClr val="C2D1D4"/>
    <a:srgbClr val="AFDDD2"/>
    <a:srgbClr val="E9D666"/>
    <a:srgbClr val="94A545"/>
    <a:srgbClr val="425968"/>
    <a:srgbClr val="D0E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5"/>
    <p:restoredTop sz="84928" autoAdjust="0"/>
  </p:normalViewPr>
  <p:slideViewPr>
    <p:cSldViewPr snapToGrid="0" showGuides="1">
      <p:cViewPr varScale="1">
        <p:scale>
          <a:sx n="113" d="100"/>
          <a:sy n="113" d="100"/>
        </p:scale>
        <p:origin x="715" y="91"/>
      </p:cViewPr>
      <p:guideLst>
        <p:guide orient="horz" pos="1044"/>
        <p:guide pos="624"/>
        <p:guide pos="2808"/>
        <p:guide orient="horz" pos="3060"/>
        <p:guide orient="horz" pos="708"/>
        <p:guide orient="horz" pos="468"/>
        <p:guide orient="horz" pos="2244"/>
        <p:guide pos="1704"/>
        <p:guide pos="3336"/>
        <p:guide pos="4824"/>
        <p:guide orient="horz" pos="2412"/>
      </p:guideLst>
    </p:cSldViewPr>
  </p:slideViewPr>
  <p:notesTextViewPr>
    <p:cViewPr>
      <p:scale>
        <a:sx n="170" d="100"/>
        <a:sy n="170" d="100"/>
      </p:scale>
      <p:origin x="0" y="0"/>
    </p:cViewPr>
  </p:notesTextViewPr>
  <p:sorterViewPr>
    <p:cViewPr varScale="1">
      <p:scale>
        <a:sx n="100" d="100"/>
        <a:sy n="100" d="100"/>
      </p:scale>
      <p:origin x="0" y="-6936"/>
    </p:cViewPr>
  </p:sorterViewPr>
  <p:notesViewPr>
    <p:cSldViewPr snapToGrid="0" showGuides="1">
      <p:cViewPr varScale="1">
        <p:scale>
          <a:sx n="151" d="100"/>
          <a:sy n="151" d="100"/>
        </p:scale>
        <p:origin x="42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CDDDB3-FA51-FA4B-AD0A-B20099F8896D}" type="datetimeFigureOut">
              <a:rPr lang="en-US" smtClean="0"/>
              <a:t>3/7/2021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B3A4A8-36D1-9B42-BB99-419E94051EF3}" type="slidenum">
              <a:rPr lang="en-US" smtClean="0"/>
              <a:t>‹#›</a:t>
            </a:fld>
            <a:endParaRPr lang="en-US" dirty="0"/>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3/7/2021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dirty="0"/>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DADBD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498622" y="1785855"/>
            <a:ext cx="5374265" cy="993446"/>
          </a:xfrm>
        </p:spPr>
        <p:txBody>
          <a:bodyPr anchor="b"/>
          <a:lstStyle>
            <a:lvl1pPr>
              <a:defRPr sz="2800">
                <a:solidFill>
                  <a:schemeClr val="accent1"/>
                </a:solidFill>
                <a:latin typeface="Franklin Gothic Medium" charset="0"/>
                <a:ea typeface="Franklin Gothic Medium" charset="0"/>
                <a:cs typeface="Franklin Gothic Medium" charset="0"/>
              </a:defRPr>
            </a:lvl1pPr>
          </a:lstStyle>
          <a:p>
            <a:r>
              <a:rPr lang="en-US" dirty="0"/>
              <a:t>Click to edit Master title style</a:t>
            </a:r>
          </a:p>
        </p:txBody>
      </p:sp>
      <p:sp>
        <p:nvSpPr>
          <p:cNvPr id="3" name="Subtitle 2"/>
          <p:cNvSpPr>
            <a:spLocks noGrp="1"/>
          </p:cNvSpPr>
          <p:nvPr>
            <p:ph type="subTitle" idx="1"/>
          </p:nvPr>
        </p:nvSpPr>
        <p:spPr>
          <a:xfrm>
            <a:off x="1502571" y="2860770"/>
            <a:ext cx="4790727" cy="467512"/>
          </a:xfrm>
        </p:spPr>
        <p:txBody>
          <a:bodyPr anchor="ctr"/>
          <a:lstStyle>
            <a:lvl1pPr marL="0" indent="0" algn="l">
              <a:buNone/>
              <a:defRPr sz="1700">
                <a:solidFill>
                  <a:srgbClr val="696A6D"/>
                </a:solidFill>
                <a:latin typeface="Franklin Gothic Medium" charset="0"/>
                <a:ea typeface="Franklin Gothic Medium" charset="0"/>
                <a:cs typeface="Franklin Gothic Medium"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0342" y="4025069"/>
            <a:ext cx="1516507" cy="501796"/>
          </a:xfrm>
          <a:prstGeom prst="rect">
            <a:avLst/>
          </a:prstGeom>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 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04230" y="2188028"/>
            <a:ext cx="7251049" cy="796835"/>
          </a:xfrm>
        </p:spPr>
        <p:txBody>
          <a:bodyPr/>
          <a:lstStyle>
            <a:lvl1pPr>
              <a:defRPr sz="2800"/>
            </a:lvl1pPr>
          </a:lstStyle>
          <a:p>
            <a:r>
              <a:rPr lang="en-US" dirty="0"/>
              <a:t>Click to edit Master title style</a:t>
            </a:r>
          </a:p>
        </p:txBody>
      </p:sp>
      <p:sp>
        <p:nvSpPr>
          <p:cNvPr id="6" name="Slide Number Placeholder 5"/>
          <p:cNvSpPr>
            <a:spLocks noGrp="1"/>
          </p:cNvSpPr>
          <p:nvPr>
            <p:ph type="sldNum" sz="quarter" idx="12"/>
          </p:nvPr>
        </p:nvSpPr>
        <p:spPr>
          <a:xfrm>
            <a:off x="8211397" y="4663981"/>
            <a:ext cx="719470" cy="274638"/>
          </a:xfrm>
        </p:spPr>
        <p:txBody>
          <a:bodyPr/>
          <a:lstStyle>
            <a:lvl1pPr defTabSz="914400">
              <a:defRPr>
                <a:solidFill>
                  <a:srgbClr val="696A6D"/>
                </a:solidFill>
                <a:latin typeface="Franklin Gothic Medium" charset="0"/>
                <a:ea typeface="Franklin Gothic Medium" charset="0"/>
                <a:cs typeface="Franklin Gothic Medium" charset="0"/>
              </a:defRPr>
            </a:lvl1pPr>
          </a:lstStyle>
          <a:p>
            <a:fld id="{DA86648E-21C2-4E4D-995E-31FFBD2E87B9}" type="slidenum">
              <a:rPr lang="x-none" altLang="x-none" smtClean="0"/>
              <a:pPr/>
              <a:t>‹#›</a:t>
            </a:fld>
            <a:endParaRPr lang="en-US" altLang="x-none" dirty="0"/>
          </a:p>
        </p:txBody>
      </p:sp>
      <p:sp>
        <p:nvSpPr>
          <p:cNvPr id="9" name="Subtitle 2"/>
          <p:cNvSpPr>
            <a:spLocks noGrp="1"/>
          </p:cNvSpPr>
          <p:nvPr>
            <p:ph type="subTitle" idx="1"/>
          </p:nvPr>
        </p:nvSpPr>
        <p:spPr>
          <a:xfrm>
            <a:off x="702471" y="2860770"/>
            <a:ext cx="6702536" cy="467512"/>
          </a:xfrm>
        </p:spPr>
        <p:txBody>
          <a:bodyPr anchor="ctr"/>
          <a:lstStyle>
            <a:lvl1pPr marL="0" indent="0" algn="l">
              <a:buNone/>
              <a:defRPr sz="1700">
                <a:solidFill>
                  <a:srgbClr val="696A6D"/>
                </a:solidFill>
                <a:latin typeface="Franklin Gothic Book" charset="0"/>
                <a:ea typeface="Franklin Gothic Book" charset="0"/>
                <a:cs typeface="Franklin Gothic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62" y="4025069"/>
            <a:ext cx="1516507" cy="501796"/>
          </a:xfrm>
          <a:prstGeom prst="rect">
            <a:avLst/>
          </a:prstGeom>
        </p:spPr>
      </p:pic>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Cop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138785" y="4662606"/>
            <a:ext cx="792782" cy="274638"/>
          </a:xfrm>
        </p:spPr>
        <p:txBody>
          <a:bodyPr/>
          <a:lstStyle/>
          <a:p>
            <a:fld id="{4572941C-6974-BE4E-9E84-DF4E3BF99134}" type="slidenum">
              <a:rPr lang="en-US" altLang="x-none" smtClean="0"/>
              <a:pPr/>
              <a:t>‹#›</a:t>
            </a:fld>
            <a:endParaRPr lang="en-US" altLang="x-none" dirty="0"/>
          </a:p>
        </p:txBody>
      </p:sp>
      <p:sp>
        <p:nvSpPr>
          <p:cNvPr id="7" name="Text Placeholder 6"/>
          <p:cNvSpPr>
            <a:spLocks noGrp="1"/>
          </p:cNvSpPr>
          <p:nvPr>
            <p:ph type="body" sz="quarter" idx="11"/>
          </p:nvPr>
        </p:nvSpPr>
        <p:spPr>
          <a:xfrm>
            <a:off x="1013254" y="1604200"/>
            <a:ext cx="7133900" cy="3232554"/>
          </a:xfrm>
        </p:spPr>
        <p:txBody>
          <a:bodyPr/>
          <a:lstStyle>
            <a:lvl1pPr marL="137160" indent="-137160">
              <a:spcBef>
                <a:spcPts val="0"/>
              </a:spcBef>
              <a:spcAft>
                <a:spcPts val="600"/>
              </a:spcAft>
              <a:buSzPct val="125000"/>
              <a:buFont typeface="Wingdings" panose="05000000000000000000" pitchFamily="2" charset="2"/>
              <a:buChar char="§"/>
              <a:defRPr sz="1200">
                <a:solidFill>
                  <a:srgbClr val="696A6D"/>
                </a:solidFill>
                <a:latin typeface="+mn-lt"/>
              </a:defRPr>
            </a:lvl1pPr>
            <a:lvl2pPr marL="320040" indent="-137160">
              <a:spcBef>
                <a:spcPts val="0"/>
              </a:spcBef>
              <a:spcAft>
                <a:spcPts val="600"/>
              </a:spcAft>
              <a:buSzPct val="125000"/>
              <a:buFont typeface="Wingdings" panose="05000000000000000000" pitchFamily="2" charset="2"/>
              <a:buChar char="§"/>
              <a:defRPr sz="1200">
                <a:solidFill>
                  <a:srgbClr val="696A6D"/>
                </a:solidFill>
                <a:latin typeface="+mn-lt"/>
              </a:defRPr>
            </a:lvl2pPr>
            <a:lvl3pPr>
              <a:spcBef>
                <a:spcPts val="0"/>
              </a:spcBef>
              <a:spcAft>
                <a:spcPts val="6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82113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Image &amp; Cop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Picture Placeholder 5"/>
          <p:cNvSpPr>
            <a:spLocks noGrp="1"/>
          </p:cNvSpPr>
          <p:nvPr>
            <p:ph type="pic" sz="quarter" idx="11"/>
          </p:nvPr>
        </p:nvSpPr>
        <p:spPr>
          <a:xfrm>
            <a:off x="1003300" y="1603297"/>
            <a:ext cx="3444947" cy="3196992"/>
          </a:xfrm>
        </p:spPr>
        <p:txBody>
          <a:bodyPr/>
          <a:lstStyle>
            <a:lvl1pPr marL="0" indent="0">
              <a:buFont typeface="Arial" charset="0"/>
              <a:buNone/>
              <a:defRPr/>
            </a:lvl1pPr>
          </a:lstStyle>
          <a:p>
            <a:endParaRPr lang="en-US" dirty="0"/>
          </a:p>
        </p:txBody>
      </p:sp>
      <p:sp>
        <p:nvSpPr>
          <p:cNvPr id="7" name="Text Placeholder 6"/>
          <p:cNvSpPr>
            <a:spLocks noGrp="1"/>
          </p:cNvSpPr>
          <p:nvPr>
            <p:ph type="body" sz="quarter" idx="12"/>
          </p:nvPr>
        </p:nvSpPr>
        <p:spPr>
          <a:xfrm>
            <a:off x="4695825" y="1602388"/>
            <a:ext cx="3421349" cy="3168992"/>
          </a:xfrm>
        </p:spPr>
        <p:txBody>
          <a:bodyPr/>
          <a:lstStyle>
            <a:lvl1pPr>
              <a:spcAft>
                <a:spcPts val="600"/>
              </a:spcAft>
              <a:defRPr>
                <a:latin typeface="+mn-lt"/>
              </a:defRPr>
            </a:lvl1pPr>
            <a:lvl2pPr>
              <a:spcAft>
                <a:spcPts val="600"/>
              </a:spcAft>
              <a:defRPr>
                <a:latin typeface="+mn-lt"/>
              </a:defRPr>
            </a:lvl2pPr>
            <a:lvl3pPr>
              <a:spcAft>
                <a:spcPts val="600"/>
              </a:spcAft>
              <a:defRPr>
                <a:latin typeface="+mn-lt"/>
              </a:defRPr>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82638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Copy Colum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ext Placeholder 5"/>
          <p:cNvSpPr>
            <a:spLocks noGrp="1"/>
          </p:cNvSpPr>
          <p:nvPr>
            <p:ph type="body" sz="quarter" idx="11"/>
          </p:nvPr>
        </p:nvSpPr>
        <p:spPr>
          <a:xfrm>
            <a:off x="1010653" y="1601325"/>
            <a:ext cx="3561348" cy="3231932"/>
          </a:xfrm>
        </p:spPr>
        <p:txBody>
          <a:bodyPr numCol="1" spcCol="182880"/>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8" name="Text Placeholder 7"/>
          <p:cNvSpPr>
            <a:spLocks noGrp="1"/>
          </p:cNvSpPr>
          <p:nvPr>
            <p:ph type="body" sz="quarter" idx="12"/>
          </p:nvPr>
        </p:nvSpPr>
        <p:spPr>
          <a:xfrm>
            <a:off x="4578263" y="1603375"/>
            <a:ext cx="3576311" cy="32258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28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Image (More Spac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3233"/>
          <a:stretch/>
        </p:blipFill>
        <p:spPr>
          <a:xfrm>
            <a:off x="0" y="0"/>
            <a:ext cx="2447567"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ontent Placeholder 5"/>
          <p:cNvSpPr>
            <a:spLocks noGrp="1"/>
          </p:cNvSpPr>
          <p:nvPr>
            <p:ph sz="quarter" idx="11"/>
          </p:nvPr>
        </p:nvSpPr>
        <p:spPr>
          <a:xfrm>
            <a:off x="1003300" y="1601966"/>
            <a:ext cx="7158844" cy="3348169"/>
          </a:xfrm>
        </p:spPr>
        <p:txBody>
          <a:bodyPr/>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144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able Placeholder 5"/>
          <p:cNvSpPr>
            <a:spLocks noGrp="1"/>
          </p:cNvSpPr>
          <p:nvPr>
            <p:ph type="tbl" sz="quarter" idx="11"/>
          </p:nvPr>
        </p:nvSpPr>
        <p:spPr>
          <a:xfrm>
            <a:off x="1003300" y="1663200"/>
            <a:ext cx="7143854" cy="2825750"/>
          </a:xfrm>
        </p:spPr>
        <p:txBody>
          <a:bodyPr/>
          <a:lstStyle>
            <a:lvl1pPr marL="0" indent="0">
              <a:buFont typeface="Arial" charset="0"/>
              <a:buNone/>
              <a:defRPr/>
            </a:lvl1pPr>
          </a:lstStyle>
          <a:p>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182119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hart Placeholder 5"/>
          <p:cNvSpPr>
            <a:spLocks noGrp="1"/>
          </p:cNvSpPr>
          <p:nvPr>
            <p:ph type="chart" sz="quarter" idx="11"/>
          </p:nvPr>
        </p:nvSpPr>
        <p:spPr>
          <a:xfrm>
            <a:off x="1011238" y="1663725"/>
            <a:ext cx="7113431" cy="2955925"/>
          </a:xfrm>
        </p:spPr>
        <p:txBody>
          <a:bodyPr/>
          <a:lstStyle/>
          <a:p>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1227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37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4676" y="859399"/>
            <a:ext cx="7251049" cy="735645"/>
          </a:xfrm>
          <a:prstGeom prst="rect">
            <a:avLst/>
          </a:prstGeom>
        </p:spPr>
        <p:txBody>
          <a:bodyPr vert="horz" lIns="0" tIns="0" rIns="0" bIns="0" rtlCol="0" anchor="ctr" anchorCtr="0">
            <a:noAutofit/>
          </a:bodyPr>
          <a:lstStyle/>
          <a:p>
            <a:r>
              <a:rPr lang="en-US" dirty="0"/>
              <a:t>Click to edit Master title style</a:t>
            </a:r>
          </a:p>
        </p:txBody>
      </p:sp>
      <p:sp>
        <p:nvSpPr>
          <p:cNvPr id="1028" name="Text Placeholder 2"/>
          <p:cNvSpPr>
            <a:spLocks noGrp="1"/>
          </p:cNvSpPr>
          <p:nvPr>
            <p:ph type="body" idx="1"/>
          </p:nvPr>
        </p:nvSpPr>
        <p:spPr bwMode="auto">
          <a:xfrm>
            <a:off x="1007666" y="1601919"/>
            <a:ext cx="7241530" cy="33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138785" y="4662606"/>
            <a:ext cx="792782" cy="274638"/>
          </a:xfrm>
          <a:prstGeom prst="rect">
            <a:avLst/>
          </a:prstGeom>
        </p:spPr>
        <p:txBody>
          <a:bodyPr vert="horz" wrap="square" lIns="0" tIns="0" rIns="0" bIns="0" numCol="1" anchor="ctr" anchorCtr="0" compatLnSpc="1">
            <a:prstTxWarp prst="textNoShape">
              <a:avLst/>
            </a:prstTxWarp>
          </a:bodyPr>
          <a:lstStyle>
            <a:lvl1pPr algn="r" defTabSz="457200">
              <a:defRPr sz="900">
                <a:solidFill>
                  <a:srgbClr val="696A6D"/>
                </a:solidFill>
                <a:latin typeface="Franklin Gothic Medium" charset="0"/>
                <a:ea typeface="Franklin Gothic Medium" charset="0"/>
                <a:cs typeface="Franklin Gothic Medium" charset="0"/>
              </a:defRPr>
            </a:lvl1pPr>
          </a:lstStyle>
          <a:p>
            <a:fld id="{4572941C-6974-BE4E-9E84-DF4E3BF99134}" type="slidenum">
              <a:rPr lang="en-US" altLang="x-none" smtClean="0"/>
              <a:pPr/>
              <a:t>‹#›</a:t>
            </a:fld>
            <a:endParaRPr lang="en-US" altLang="x-none"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735" r:id="rId3"/>
    <p:sldLayoutId id="2147483748" r:id="rId4"/>
    <p:sldLayoutId id="2147483753" r:id="rId5"/>
    <p:sldLayoutId id="2147483749" r:id="rId6"/>
    <p:sldLayoutId id="2147483751" r:id="rId7"/>
    <p:sldLayoutId id="2147483752" r:id="rId8"/>
    <p:sldLayoutId id="2147483755" r:id="rId9"/>
  </p:sldLayoutIdLst>
  <p:hf hdr="0" ftr="0" dt="0"/>
  <p:txStyles>
    <p:titleStyle>
      <a:lvl1pPr algn="l" defTabSz="457200" rtl="0" fontAlgn="base">
        <a:lnSpc>
          <a:spcPct val="90000"/>
        </a:lnSpc>
        <a:spcBef>
          <a:spcPct val="0"/>
        </a:spcBef>
        <a:spcAft>
          <a:spcPct val="0"/>
        </a:spcAft>
        <a:defRPr sz="2100" kern="1200" spc="-30">
          <a:solidFill>
            <a:srgbClr val="B30838"/>
          </a:solidFill>
          <a:latin typeface="Franklin Gothic Medium" charset="0"/>
          <a:ea typeface="Franklin Gothic Medium" charset="0"/>
          <a:cs typeface="Franklin Gothic Medium"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mn-lt"/>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p:txBody>
          <a:bodyPr/>
          <a:lstStyle/>
          <a:p>
            <a:pPr eaLnBrk="1" hangingPunct="1"/>
            <a:r>
              <a:rPr lang="en-US" altLang="en-US" dirty="0"/>
              <a:t>Mitigating Risks Associated with Inhaled Medications</a:t>
            </a:r>
          </a:p>
        </p:txBody>
      </p:sp>
      <p:sp>
        <p:nvSpPr>
          <p:cNvPr id="6149" name="Rectangle 3"/>
          <p:cNvSpPr>
            <a:spLocks noGrp="1" noChangeArrowheads="1"/>
          </p:cNvSpPr>
          <p:nvPr>
            <p:ph type="subTitle" idx="1"/>
          </p:nvPr>
        </p:nvSpPr>
        <p:spPr/>
        <p:txBody>
          <a:bodyPr/>
          <a:lstStyle/>
          <a:p>
            <a:pPr eaLnBrk="1" hangingPunct="1"/>
            <a:r>
              <a:rPr lang="en-US" altLang="en-US" dirty="0"/>
              <a:t>March 8, 2021</a:t>
            </a:r>
          </a:p>
        </p:txBody>
      </p:sp>
    </p:spTree>
    <p:extLst>
      <p:ext uri="{BB962C8B-B14F-4D97-AF65-F5344CB8AC3E}">
        <p14:creationId xmlns:p14="http://schemas.microsoft.com/office/powerpoint/2010/main" val="9621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702472" y="1708150"/>
            <a:ext cx="7252808" cy="1276713"/>
          </a:xfrm>
        </p:spPr>
        <p:txBody>
          <a:bodyPr/>
          <a:lstStyle/>
          <a:p>
            <a:pPr eaLnBrk="1" hangingPunct="1"/>
            <a:r>
              <a:rPr lang="en-US" altLang="en-US" sz="2400" dirty="0"/>
              <a:t>Implementing a Therapeutic Interchange for MDI/DPIs to Nebs for Short Stay Hospital Patients </a:t>
            </a:r>
          </a:p>
        </p:txBody>
      </p:sp>
      <p:sp>
        <p:nvSpPr>
          <p:cNvPr id="819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Franklin Gothic Book" charset="0"/>
              </a:defRPr>
            </a:lvl1pPr>
            <a:lvl2pPr marL="557213" indent="-214313" eaLnBrk="0" hangingPunct="0">
              <a:defRPr>
                <a:solidFill>
                  <a:schemeClr val="tx1"/>
                </a:solidFill>
                <a:latin typeface="Franklin Gothic Book" charset="0"/>
              </a:defRPr>
            </a:lvl2pPr>
            <a:lvl3pPr marL="857250" indent="-171450" eaLnBrk="0" hangingPunct="0">
              <a:defRPr>
                <a:solidFill>
                  <a:schemeClr val="tx1"/>
                </a:solidFill>
                <a:latin typeface="Franklin Gothic Book" charset="0"/>
              </a:defRPr>
            </a:lvl3pPr>
            <a:lvl4pPr marL="1200150" indent="-171450" eaLnBrk="0" hangingPunct="0">
              <a:defRPr>
                <a:solidFill>
                  <a:schemeClr val="tx1"/>
                </a:solidFill>
                <a:latin typeface="Franklin Gothic Book" charset="0"/>
              </a:defRPr>
            </a:lvl4pPr>
            <a:lvl5pPr marL="1543050" indent="-171450" eaLnBrk="0" hangingPunct="0">
              <a:defRPr>
                <a:solidFill>
                  <a:schemeClr val="tx1"/>
                </a:solidFill>
                <a:latin typeface="Franklin Gothic Book" charset="0"/>
              </a:defRPr>
            </a:lvl5pPr>
            <a:lvl6pPr marL="1885950" indent="-171450" eaLnBrk="0" fontAlgn="base" hangingPunct="0">
              <a:spcBef>
                <a:spcPct val="0"/>
              </a:spcBef>
              <a:spcAft>
                <a:spcPct val="0"/>
              </a:spcAft>
              <a:defRPr>
                <a:solidFill>
                  <a:schemeClr val="tx1"/>
                </a:solidFill>
                <a:latin typeface="Franklin Gothic Book" charset="0"/>
              </a:defRPr>
            </a:lvl6pPr>
            <a:lvl7pPr marL="2228850" indent="-171450" eaLnBrk="0" fontAlgn="base" hangingPunct="0">
              <a:spcBef>
                <a:spcPct val="0"/>
              </a:spcBef>
              <a:spcAft>
                <a:spcPct val="0"/>
              </a:spcAft>
              <a:defRPr>
                <a:solidFill>
                  <a:schemeClr val="tx1"/>
                </a:solidFill>
                <a:latin typeface="Franklin Gothic Book" charset="0"/>
              </a:defRPr>
            </a:lvl7pPr>
            <a:lvl8pPr marL="2571750" indent="-171450" eaLnBrk="0" fontAlgn="base" hangingPunct="0">
              <a:spcBef>
                <a:spcPct val="0"/>
              </a:spcBef>
              <a:spcAft>
                <a:spcPct val="0"/>
              </a:spcAft>
              <a:defRPr>
                <a:solidFill>
                  <a:schemeClr val="tx1"/>
                </a:solidFill>
                <a:latin typeface="Franklin Gothic Book" charset="0"/>
              </a:defRPr>
            </a:lvl8pPr>
            <a:lvl9pPr marL="2914650" indent="-171450" eaLnBrk="0" fontAlgn="base" hangingPunct="0">
              <a:spcBef>
                <a:spcPct val="0"/>
              </a:spcBef>
              <a:spcAft>
                <a:spcPct val="0"/>
              </a:spcAft>
              <a:defRPr>
                <a:solidFill>
                  <a:schemeClr val="tx1"/>
                </a:solidFill>
                <a:latin typeface="Franklin Gothic Book" charset="0"/>
              </a:defRPr>
            </a:lvl9pPr>
          </a:lstStyle>
          <a:p>
            <a:pPr eaLnBrk="1" hangingPunct="1"/>
            <a:fld id="{DB1EE659-D54E-9A4F-ABFC-AF0DF46E1DEA}" type="slidenum">
              <a:rPr lang="en-US" altLang="en-US"/>
              <a:pPr eaLnBrk="1" hangingPunct="1"/>
              <a:t>2</a:t>
            </a:fld>
            <a:endParaRPr lang="en-US" altLang="en-US" dirty="0"/>
          </a:p>
        </p:txBody>
      </p:sp>
      <p:sp>
        <p:nvSpPr>
          <p:cNvPr id="2" name="Text Placeholder 1"/>
          <p:cNvSpPr>
            <a:spLocks noGrp="1"/>
          </p:cNvSpPr>
          <p:nvPr>
            <p:ph type="subTitle" idx="1"/>
          </p:nvPr>
        </p:nvSpPr>
        <p:spPr>
          <a:xfrm>
            <a:off x="702471" y="2860770"/>
            <a:ext cx="6702536" cy="549180"/>
          </a:xfrm>
        </p:spPr>
        <p:txBody>
          <a:bodyPr/>
          <a:lstStyle/>
          <a:p>
            <a:pPr marL="0" indent="0">
              <a:buNone/>
            </a:pPr>
            <a:r>
              <a:rPr lang="en-US" dirty="0">
                <a:solidFill>
                  <a:schemeClr val="accent1"/>
                </a:solidFill>
              </a:rPr>
              <a:t>Disclosure:  This pilot was implemented October 2019 (pre-Covid19 pandemic)</a:t>
            </a:r>
          </a:p>
        </p:txBody>
      </p:sp>
    </p:spTree>
    <p:extLst>
      <p:ext uri="{BB962C8B-B14F-4D97-AF65-F5344CB8AC3E}">
        <p14:creationId xmlns:p14="http://schemas.microsoft.com/office/powerpoint/2010/main" val="86914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SBAR</a:t>
            </a:r>
            <a:r>
              <a:rPr lang="en-US" dirty="0"/>
              <a:t> - </a:t>
            </a:r>
            <a:r>
              <a:rPr lang="en-US" i="1" dirty="0"/>
              <a:t>Situation</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3</a:t>
            </a:fld>
            <a:endParaRPr lang="en-US" altLang="x-none" dirty="0"/>
          </a:p>
        </p:txBody>
      </p:sp>
      <p:sp>
        <p:nvSpPr>
          <p:cNvPr id="4" name="Text Placeholder 3"/>
          <p:cNvSpPr>
            <a:spLocks noGrp="1"/>
          </p:cNvSpPr>
          <p:nvPr>
            <p:ph type="body" sz="quarter" idx="11"/>
          </p:nvPr>
        </p:nvSpPr>
        <p:spPr/>
        <p:txBody>
          <a:bodyPr/>
          <a:lstStyle/>
          <a:p>
            <a:pPr marL="0" indent="0">
              <a:buNone/>
            </a:pPr>
            <a:r>
              <a:rPr lang="en-US" dirty="0"/>
              <a:t>	</a:t>
            </a:r>
            <a:r>
              <a:rPr lang="en-US" sz="1400" dirty="0"/>
              <a:t>The Respiratory Therapy and Inpatient Pharmacy leadership identified an increase in 	drug waste and expense related to patients with short hospital stays (i.e. Observation and 	Outpatient in a Bed/Post-Surgical).  Patients would have their maintenance inhalers re-	ordered on 	admission.  These patients’ length of stay is typically less than 24 hours. </a:t>
            </a:r>
          </a:p>
          <a:p>
            <a:pPr marL="0" indent="0">
              <a:buNone/>
            </a:pPr>
            <a:r>
              <a:rPr lang="en-US" sz="1400" dirty="0"/>
              <a:t>	</a:t>
            </a:r>
            <a:endParaRPr lang="en-US" dirty="0"/>
          </a:p>
        </p:txBody>
      </p:sp>
      <p:pic>
        <p:nvPicPr>
          <p:cNvPr id="6" name="Graphic 5" descr="Inpatient with solid fill">
            <a:extLst>
              <a:ext uri="{FF2B5EF4-FFF2-40B4-BE49-F238E27FC236}">
                <a16:creationId xmlns:a16="http://schemas.microsoft.com/office/drawing/2014/main" id="{8E4B1643-A9BC-4586-A4FF-23108335E0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7950" y="2763277"/>
            <a:ext cx="914400" cy="914400"/>
          </a:xfrm>
          <a:prstGeom prst="rect">
            <a:avLst/>
          </a:prstGeom>
        </p:spPr>
      </p:pic>
      <p:pic>
        <p:nvPicPr>
          <p:cNvPr id="8" name="Graphic 7" descr="Arrow Right with solid fill">
            <a:extLst>
              <a:ext uri="{FF2B5EF4-FFF2-40B4-BE49-F238E27FC236}">
                <a16:creationId xmlns:a16="http://schemas.microsoft.com/office/drawing/2014/main" id="{CCEBA185-F1DE-44F6-86E2-0810BEBFE1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30500" y="2876550"/>
            <a:ext cx="914400" cy="914400"/>
          </a:xfrm>
          <a:prstGeom prst="rect">
            <a:avLst/>
          </a:prstGeom>
        </p:spPr>
      </p:pic>
      <p:pic>
        <p:nvPicPr>
          <p:cNvPr id="16" name="Graphic 15" descr="Man with solid fill">
            <a:extLst>
              <a:ext uri="{FF2B5EF4-FFF2-40B4-BE49-F238E27FC236}">
                <a16:creationId xmlns:a16="http://schemas.microsoft.com/office/drawing/2014/main" id="{E3FE1FBB-ED21-48A4-B205-8F8FAE9F15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8152" y="2876550"/>
            <a:ext cx="914400" cy="914400"/>
          </a:xfrm>
          <a:prstGeom prst="rect">
            <a:avLst/>
          </a:prstGeom>
        </p:spPr>
      </p:pic>
      <p:pic>
        <p:nvPicPr>
          <p:cNvPr id="18" name="Graphic 17" descr="Run with solid fill">
            <a:extLst>
              <a:ext uri="{FF2B5EF4-FFF2-40B4-BE49-F238E27FC236}">
                <a16:creationId xmlns:a16="http://schemas.microsoft.com/office/drawing/2014/main" id="{2F13FE21-14F9-4748-A11F-B01991F004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7559" y="2876550"/>
            <a:ext cx="914400" cy="914400"/>
          </a:xfrm>
          <a:prstGeom prst="rect">
            <a:avLst/>
          </a:prstGeom>
        </p:spPr>
      </p:pic>
      <p:pic>
        <p:nvPicPr>
          <p:cNvPr id="20" name="Graphic 19" descr="Hero Female with solid fill">
            <a:extLst>
              <a:ext uri="{FF2B5EF4-FFF2-40B4-BE49-F238E27FC236}">
                <a16:creationId xmlns:a16="http://schemas.microsoft.com/office/drawing/2014/main" id="{C3EF41F7-E4C4-48BF-BC7B-7C31AE0922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3100" y="2876550"/>
            <a:ext cx="914400" cy="914400"/>
          </a:xfrm>
          <a:prstGeom prst="rect">
            <a:avLst/>
          </a:prstGeom>
        </p:spPr>
      </p:pic>
    </p:spTree>
    <p:extLst>
      <p:ext uri="{BB962C8B-B14F-4D97-AF65-F5344CB8AC3E}">
        <p14:creationId xmlns:p14="http://schemas.microsoft.com/office/powerpoint/2010/main" val="1016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SBAR - </a:t>
            </a:r>
            <a:r>
              <a:rPr lang="en-US" i="1" dirty="0"/>
              <a:t>Background</a:t>
            </a:r>
            <a:endParaRPr lang="en-US" b="1"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4</a:t>
            </a:fld>
            <a:endParaRPr lang="en-US" altLang="x-none" dirty="0"/>
          </a:p>
        </p:txBody>
      </p:sp>
      <p:sp>
        <p:nvSpPr>
          <p:cNvPr id="6" name="Text Placeholder 5">
            <a:extLst>
              <a:ext uri="{FF2B5EF4-FFF2-40B4-BE49-F238E27FC236}">
                <a16:creationId xmlns:a16="http://schemas.microsoft.com/office/drawing/2014/main" id="{7A988982-F2EC-41BC-9F16-6C51448DEE49}"/>
              </a:ext>
            </a:extLst>
          </p:cNvPr>
          <p:cNvSpPr>
            <a:spLocks noGrp="1"/>
          </p:cNvSpPr>
          <p:nvPr>
            <p:ph type="body" sz="quarter" idx="11"/>
          </p:nvPr>
        </p:nvSpPr>
        <p:spPr/>
        <p:txBody>
          <a:bodyPr/>
          <a:lstStyle/>
          <a:p>
            <a:pPr marL="0" indent="0">
              <a:buNone/>
            </a:pPr>
            <a:r>
              <a:rPr lang="en-US" sz="1400" dirty="0"/>
              <a:t>	A Metered Dose Inhaler (MDI) or Dry Powder Inhaler (DPI) order was entered as part of 	the Admission Medication Reconciliation process (continuation of patient’s maintenance 	therapy) on admission.  The inhalers were sent by pharmacy to the unit and administered 	by Respiratory Therapy. The patient typically would receive 1 to 2 doses during their 24 	hour stay. If the inhaler is what the patient was already taking at home, the pharmacy 	would relabel the inhaler to send home with the patient per our hospital’s </a:t>
            </a:r>
            <a:r>
              <a:rPr lang="en-US" sz="1400" i="1" dirty="0"/>
              <a:t>Discharge 	Medication: Respiratory Inhalers </a:t>
            </a:r>
            <a:r>
              <a:rPr lang="en-US" sz="1400" b="1" dirty="0"/>
              <a:t>policy</a:t>
            </a:r>
            <a:r>
              <a:rPr lang="en-US" sz="1400" dirty="0"/>
              <a:t>. However, if the inhaler has been therapeutically 	interchanged from their home inhaler (i.e. Advair® interchanged to Breo™®), per policy 	we do not send the inhaler home with the patient and therefore it is disposed of in 	pharmacy. This results in additional cost/waste of the inhaler not only to the hospital, but 	also to the patients. </a:t>
            </a:r>
          </a:p>
          <a:p>
            <a:endParaRPr lang="en-US" dirty="0"/>
          </a:p>
        </p:txBody>
      </p:sp>
    </p:spTree>
    <p:extLst>
      <p:ext uri="{BB962C8B-B14F-4D97-AF65-F5344CB8AC3E}">
        <p14:creationId xmlns:p14="http://schemas.microsoft.com/office/powerpoint/2010/main" val="289806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0458-D920-4CAC-9F26-1DB74730F4D3}"/>
              </a:ext>
            </a:extLst>
          </p:cNvPr>
          <p:cNvSpPr>
            <a:spLocks noGrp="1"/>
          </p:cNvSpPr>
          <p:nvPr>
            <p:ph type="title"/>
          </p:nvPr>
        </p:nvSpPr>
        <p:spPr/>
        <p:txBody>
          <a:bodyPr/>
          <a:lstStyle/>
          <a:p>
            <a:r>
              <a:rPr lang="en-US" b="1" dirty="0"/>
              <a:t>SBAR - </a:t>
            </a:r>
            <a:r>
              <a:rPr lang="en-US" i="1" dirty="0"/>
              <a:t>Assessment</a:t>
            </a:r>
            <a:endParaRPr lang="en-US" dirty="0"/>
          </a:p>
        </p:txBody>
      </p:sp>
      <p:sp>
        <p:nvSpPr>
          <p:cNvPr id="3" name="Slide Number Placeholder 2">
            <a:extLst>
              <a:ext uri="{FF2B5EF4-FFF2-40B4-BE49-F238E27FC236}">
                <a16:creationId xmlns:a16="http://schemas.microsoft.com/office/drawing/2014/main" id="{A430D6CC-6842-4FBF-80CA-25BA0C4FA8F9}"/>
              </a:ext>
            </a:extLst>
          </p:cNvPr>
          <p:cNvSpPr>
            <a:spLocks noGrp="1"/>
          </p:cNvSpPr>
          <p:nvPr>
            <p:ph type="sldNum" sz="quarter" idx="10"/>
          </p:nvPr>
        </p:nvSpPr>
        <p:spPr/>
        <p:txBody>
          <a:bodyPr/>
          <a:lstStyle/>
          <a:p>
            <a:fld id="{4572941C-6974-BE4E-9E84-DF4E3BF99134}" type="slidenum">
              <a:rPr lang="en-US" altLang="x-none" smtClean="0"/>
              <a:pPr/>
              <a:t>5</a:t>
            </a:fld>
            <a:endParaRPr lang="en-US" altLang="x-none" dirty="0"/>
          </a:p>
        </p:txBody>
      </p:sp>
      <p:sp>
        <p:nvSpPr>
          <p:cNvPr id="4" name="Text Placeholder 3">
            <a:extLst>
              <a:ext uri="{FF2B5EF4-FFF2-40B4-BE49-F238E27FC236}">
                <a16:creationId xmlns:a16="http://schemas.microsoft.com/office/drawing/2014/main" id="{E7D621F3-1E15-4A6E-AB97-7920104A43C2}"/>
              </a:ext>
            </a:extLst>
          </p:cNvPr>
          <p:cNvSpPr>
            <a:spLocks noGrp="1"/>
          </p:cNvSpPr>
          <p:nvPr>
            <p:ph type="body" sz="quarter" idx="11"/>
          </p:nvPr>
        </p:nvSpPr>
        <p:spPr/>
        <p:txBody>
          <a:bodyPr/>
          <a:lstStyle/>
          <a:p>
            <a:pPr marL="0" indent="0" algn="ctr">
              <a:buNone/>
            </a:pPr>
            <a:r>
              <a:rPr lang="en-US" b="1" u="sng" dirty="0"/>
              <a:t>Therapeutic Review</a:t>
            </a:r>
          </a:p>
          <a:p>
            <a:r>
              <a:rPr lang="en-US" dirty="0"/>
              <a:t>Abundance of evidence in literature to support the effectiveness of nebulizers and inhalers when used optimally.</a:t>
            </a:r>
          </a:p>
          <a:p>
            <a:r>
              <a:rPr lang="en-US" dirty="0"/>
              <a:t>Current NebuTech nebulizer that is used in the hospital, provides delivery of 80% of particles in the respirable range.</a:t>
            </a:r>
          </a:p>
          <a:p>
            <a:r>
              <a:rPr lang="en-US" dirty="0"/>
              <a:t>Listserv discussion/review on the American Association for Respiratory Care (AARC) leadership/management section supported that numerous hospitals have a MDI </a:t>
            </a:r>
            <a:r>
              <a:rPr lang="en-US" dirty="0">
                <a:sym typeface="Wingdings" panose="05000000000000000000" pitchFamily="2" charset="2"/>
              </a:rPr>
              <a:t> Neb Interchange program in place.  </a:t>
            </a:r>
          </a:p>
          <a:p>
            <a:r>
              <a:rPr lang="en-US" dirty="0">
                <a:sym typeface="Wingdings" panose="05000000000000000000" pitchFamily="2" charset="2"/>
              </a:rPr>
              <a:t>Most LABA, LAMA, and ICS medications can be mixed in the same nebulizer and administered in 5 minutes or less</a:t>
            </a:r>
            <a:endParaRPr lang="en-US" dirty="0"/>
          </a:p>
        </p:txBody>
      </p:sp>
      <p:sp>
        <p:nvSpPr>
          <p:cNvPr id="5" name="Text Placeholder 4">
            <a:extLst>
              <a:ext uri="{FF2B5EF4-FFF2-40B4-BE49-F238E27FC236}">
                <a16:creationId xmlns:a16="http://schemas.microsoft.com/office/drawing/2014/main" id="{B1F42B6A-1259-418C-92F8-B53D8B177239}"/>
              </a:ext>
            </a:extLst>
          </p:cNvPr>
          <p:cNvSpPr>
            <a:spLocks noGrp="1"/>
          </p:cNvSpPr>
          <p:nvPr>
            <p:ph type="body" sz="quarter" idx="12"/>
          </p:nvPr>
        </p:nvSpPr>
        <p:spPr/>
        <p:txBody>
          <a:bodyPr/>
          <a:lstStyle/>
          <a:p>
            <a:pPr marL="0" indent="0" algn="ctr">
              <a:buNone/>
            </a:pPr>
            <a:r>
              <a:rPr lang="en-US" b="1" u="sng" dirty="0"/>
              <a:t>Financial Review</a:t>
            </a:r>
          </a:p>
          <a:p>
            <a:r>
              <a:rPr lang="en-US" dirty="0"/>
              <a:t>Respiratory Therapist	</a:t>
            </a:r>
          </a:p>
          <a:p>
            <a:pPr lvl="2"/>
            <a:r>
              <a:rPr lang="en-US" dirty="0"/>
              <a:t>Increased time at patient bedside</a:t>
            </a:r>
          </a:p>
          <a:p>
            <a:pPr lvl="2"/>
            <a:r>
              <a:rPr lang="en-US" dirty="0"/>
              <a:t>Less time looking for inhalers in med room/at bedside/locked patient bin</a:t>
            </a:r>
          </a:p>
          <a:p>
            <a:pPr lvl="2"/>
            <a:r>
              <a:rPr lang="en-US" dirty="0"/>
              <a:t>Neb delivery allows for higher RVU billable than Inhaler administration</a:t>
            </a:r>
          </a:p>
          <a:p>
            <a:r>
              <a:rPr lang="en-US" dirty="0"/>
              <a:t>Decrease in inhaler waste</a:t>
            </a:r>
          </a:p>
          <a:p>
            <a:pPr lvl="2"/>
            <a:r>
              <a:rPr lang="en-US" dirty="0"/>
              <a:t>Subsequent decrease in RCRA waste</a:t>
            </a:r>
          </a:p>
          <a:p>
            <a:r>
              <a:rPr lang="en-US" dirty="0"/>
              <a:t>Potential Cost Savings Example: 24 Hour Stay Patient on Breo® converted to Arformoterol/Budesonide nebs (including cost of medication, supplies, &amp; labor)</a:t>
            </a:r>
          </a:p>
          <a:p>
            <a:pPr lvl="2"/>
            <a:r>
              <a:rPr lang="en-US" dirty="0"/>
              <a:t>~$78 savings per patient</a:t>
            </a:r>
          </a:p>
          <a:p>
            <a:pPr lvl="2"/>
            <a:endParaRPr lang="en-US" dirty="0"/>
          </a:p>
          <a:p>
            <a:endParaRPr lang="en-US" dirty="0"/>
          </a:p>
          <a:p>
            <a:pPr lvl="2"/>
            <a:endParaRPr lang="en-US" dirty="0"/>
          </a:p>
        </p:txBody>
      </p:sp>
    </p:spTree>
    <p:extLst>
      <p:ext uri="{BB962C8B-B14F-4D97-AF65-F5344CB8AC3E}">
        <p14:creationId xmlns:p14="http://schemas.microsoft.com/office/powerpoint/2010/main" val="161100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43EF-9333-4776-8355-89DD79234230}"/>
              </a:ext>
            </a:extLst>
          </p:cNvPr>
          <p:cNvSpPr>
            <a:spLocks noGrp="1"/>
          </p:cNvSpPr>
          <p:nvPr>
            <p:ph type="title"/>
          </p:nvPr>
        </p:nvSpPr>
        <p:spPr/>
        <p:txBody>
          <a:bodyPr/>
          <a:lstStyle/>
          <a:p>
            <a:r>
              <a:rPr lang="en-US" b="1" dirty="0"/>
              <a:t>SBAR – </a:t>
            </a:r>
            <a:r>
              <a:rPr lang="en-US" i="1" dirty="0"/>
              <a:t>Assessment (cont.)</a:t>
            </a:r>
            <a:endParaRPr lang="en-US" dirty="0"/>
          </a:p>
        </p:txBody>
      </p:sp>
      <p:sp>
        <p:nvSpPr>
          <p:cNvPr id="3" name="Slide Number Placeholder 2">
            <a:extLst>
              <a:ext uri="{FF2B5EF4-FFF2-40B4-BE49-F238E27FC236}">
                <a16:creationId xmlns:a16="http://schemas.microsoft.com/office/drawing/2014/main" id="{08947A2A-02CE-43F1-8404-D8F61113171B}"/>
              </a:ext>
            </a:extLst>
          </p:cNvPr>
          <p:cNvSpPr>
            <a:spLocks noGrp="1"/>
          </p:cNvSpPr>
          <p:nvPr>
            <p:ph type="sldNum" sz="quarter" idx="10"/>
          </p:nvPr>
        </p:nvSpPr>
        <p:spPr/>
        <p:txBody>
          <a:bodyPr/>
          <a:lstStyle/>
          <a:p>
            <a:fld id="{4572941C-6974-BE4E-9E84-DF4E3BF99134}" type="slidenum">
              <a:rPr lang="en-US" altLang="x-none" smtClean="0"/>
              <a:pPr/>
              <a:t>6</a:t>
            </a:fld>
            <a:endParaRPr lang="en-US" altLang="x-none" dirty="0"/>
          </a:p>
        </p:txBody>
      </p:sp>
      <p:sp>
        <p:nvSpPr>
          <p:cNvPr id="4" name="Text Placeholder 3">
            <a:extLst>
              <a:ext uri="{FF2B5EF4-FFF2-40B4-BE49-F238E27FC236}">
                <a16:creationId xmlns:a16="http://schemas.microsoft.com/office/drawing/2014/main" id="{D210C36A-F40F-4210-97DE-2AC44E41B02D}"/>
              </a:ext>
            </a:extLst>
          </p:cNvPr>
          <p:cNvSpPr>
            <a:spLocks noGrp="1"/>
          </p:cNvSpPr>
          <p:nvPr>
            <p:ph type="body" sz="quarter" idx="11"/>
          </p:nvPr>
        </p:nvSpPr>
        <p:spPr/>
        <p:txBody>
          <a:bodyPr/>
          <a:lstStyle/>
          <a:p>
            <a:pPr marL="0" indent="0" algn="ctr">
              <a:buNone/>
            </a:pPr>
            <a:r>
              <a:rPr lang="en-US" sz="1400" b="1" u="sng" dirty="0"/>
              <a:t>Safety Review</a:t>
            </a:r>
          </a:p>
          <a:p>
            <a:r>
              <a:rPr lang="en-US" dirty="0"/>
              <a:t>In 2019 – 5 reported Medication Variances at our institution involving MDI/DPI devices</a:t>
            </a:r>
          </a:p>
          <a:p>
            <a:pPr lvl="2"/>
            <a:r>
              <a:rPr lang="en-US" dirty="0"/>
              <a:t>Look-a-like/Sound-a-like (LASA) error:  </a:t>
            </a:r>
          </a:p>
          <a:p>
            <a:pPr lvl="3"/>
            <a:r>
              <a:rPr lang="en-US" dirty="0"/>
              <a:t>Arnuity® DPI dispensed instead of Anoro® DPI.  Not caught until after several doses administered.  </a:t>
            </a:r>
          </a:p>
          <a:p>
            <a:pPr lvl="3"/>
            <a:r>
              <a:rPr lang="en-US" dirty="0"/>
              <a:t>Anoro® DPI dispensed instead of Incruse® DPI (Multiple Ellipta devices on formulary)</a:t>
            </a:r>
          </a:p>
          <a:p>
            <a:pPr lvl="3"/>
            <a:r>
              <a:rPr lang="en-US" dirty="0"/>
              <a:t>MD changed patient order from Breo® 100/25 to Breo® 200/25.  Previous inhaler left in patient’s med box and continued to be administered to patient.</a:t>
            </a:r>
          </a:p>
          <a:p>
            <a:pPr lvl="2"/>
            <a:r>
              <a:rPr lang="en-US" dirty="0"/>
              <a:t>Prescribing Error:</a:t>
            </a:r>
          </a:p>
          <a:p>
            <a:pPr lvl="3"/>
            <a:r>
              <a:rPr lang="en-US" dirty="0"/>
              <a:t>MD unaware that there were 2 different strengths of Spiriva Respimat® in system, ordered incorrect strength.</a:t>
            </a:r>
          </a:p>
          <a:p>
            <a:pPr lvl="2"/>
            <a:r>
              <a:rPr lang="en-US" dirty="0"/>
              <a:t>Process Error:</a:t>
            </a:r>
          </a:p>
          <a:p>
            <a:pPr lvl="3"/>
            <a:r>
              <a:rPr lang="en-US" dirty="0"/>
              <a:t>Two patient’s inhalers were mixed together in clear locked box in patient room. Discharged patient’s inhalers were not removed from box at discharge.  </a:t>
            </a:r>
          </a:p>
          <a:p>
            <a:pPr lvl="2"/>
            <a:endParaRPr lang="en-US" dirty="0"/>
          </a:p>
        </p:txBody>
      </p:sp>
    </p:spTree>
    <p:extLst>
      <p:ext uri="{BB962C8B-B14F-4D97-AF65-F5344CB8AC3E}">
        <p14:creationId xmlns:p14="http://schemas.microsoft.com/office/powerpoint/2010/main" val="348380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Pilot – October 2019</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7</a:t>
            </a:fld>
            <a:endParaRPr lang="en-US" altLang="x-none" dirty="0"/>
          </a:p>
        </p:txBody>
      </p:sp>
      <p:pic>
        <p:nvPicPr>
          <p:cNvPr id="7" name="Picture Placeholder 6" descr="A digital balance scale using circles">
            <a:extLst>
              <a:ext uri="{FF2B5EF4-FFF2-40B4-BE49-F238E27FC236}">
                <a16:creationId xmlns:a16="http://schemas.microsoft.com/office/drawing/2014/main" id="{500A9FA7-B360-4211-952E-33126715FA1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427" r="17427"/>
          <a:stretch>
            <a:fillRect/>
          </a:stretch>
        </p:blipFill>
        <p:spPr/>
      </p:pic>
      <p:sp>
        <p:nvSpPr>
          <p:cNvPr id="6" name="Text Placeholder 5"/>
          <p:cNvSpPr>
            <a:spLocks noGrp="1"/>
          </p:cNvSpPr>
          <p:nvPr>
            <p:ph type="body" sz="quarter" idx="12"/>
          </p:nvPr>
        </p:nvSpPr>
        <p:spPr/>
        <p:txBody>
          <a:bodyPr/>
          <a:lstStyle/>
          <a:p>
            <a:r>
              <a:rPr lang="en-US" dirty="0"/>
              <a:t>Pilot conducted in Observation unit for 1 month</a:t>
            </a:r>
          </a:p>
          <a:p>
            <a:r>
              <a:rPr lang="en-US" dirty="0"/>
              <a:t>N size: 14 patients converted to Nebs from MDI</a:t>
            </a:r>
          </a:p>
          <a:p>
            <a:r>
              <a:rPr lang="en-US" dirty="0"/>
              <a:t>12 of 14 patients stayed in OBS. 2 patients were admitted as inpatients (cardiac &amp; monitoring)</a:t>
            </a:r>
          </a:p>
          <a:p>
            <a:r>
              <a:rPr lang="en-US" dirty="0"/>
              <a:t>No documented respiratory issues/concerns during stay for all 14 patients</a:t>
            </a:r>
          </a:p>
          <a:p>
            <a:r>
              <a:rPr lang="en-US" dirty="0"/>
              <a:t>13 of 14 patients discharged on correct home MDI/DPI. 1 patient had Advair discontinued at discharge with no new therapy started.</a:t>
            </a:r>
          </a:p>
          <a:p>
            <a:r>
              <a:rPr lang="en-US" dirty="0"/>
              <a:t>Total cost savings during pilot:  $954.75</a:t>
            </a:r>
          </a:p>
          <a:p>
            <a:r>
              <a:rPr lang="en-US" dirty="0"/>
              <a:t>Cost savings per patient ranged from $19.24 to $242.92</a:t>
            </a:r>
          </a:p>
        </p:txBody>
      </p:sp>
    </p:spTree>
    <p:extLst>
      <p:ext uri="{BB962C8B-B14F-4D97-AF65-F5344CB8AC3E}">
        <p14:creationId xmlns:p14="http://schemas.microsoft.com/office/powerpoint/2010/main" val="306010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8D85-5326-406C-90DD-B8CB010172EF}"/>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BDDE7A11-F15A-4E2B-985C-76662A366955}"/>
              </a:ext>
            </a:extLst>
          </p:cNvPr>
          <p:cNvSpPr>
            <a:spLocks noGrp="1"/>
          </p:cNvSpPr>
          <p:nvPr>
            <p:ph type="sldNum" sz="quarter" idx="10"/>
          </p:nvPr>
        </p:nvSpPr>
        <p:spPr/>
        <p:txBody>
          <a:bodyPr/>
          <a:lstStyle/>
          <a:p>
            <a:fld id="{4572941C-6974-BE4E-9E84-DF4E3BF99134}" type="slidenum">
              <a:rPr lang="en-US" altLang="x-none" smtClean="0"/>
              <a:pPr/>
              <a:t>8</a:t>
            </a:fld>
            <a:endParaRPr lang="en-US" altLang="x-none" dirty="0"/>
          </a:p>
        </p:txBody>
      </p:sp>
      <p:sp>
        <p:nvSpPr>
          <p:cNvPr id="4" name="Text Placeholder 3">
            <a:extLst>
              <a:ext uri="{FF2B5EF4-FFF2-40B4-BE49-F238E27FC236}">
                <a16:creationId xmlns:a16="http://schemas.microsoft.com/office/drawing/2014/main" id="{767CA50C-EDC3-4D07-8BBD-DADEB9577DC8}"/>
              </a:ext>
            </a:extLst>
          </p:cNvPr>
          <p:cNvSpPr>
            <a:spLocks noGrp="1"/>
          </p:cNvSpPr>
          <p:nvPr>
            <p:ph type="body" sz="quarter" idx="11"/>
          </p:nvPr>
        </p:nvSpPr>
        <p:spPr/>
        <p:txBody>
          <a:bodyPr/>
          <a:lstStyle/>
          <a:p>
            <a:pPr marL="342900" indent="-342900">
              <a:buFont typeface="+mj-lt"/>
              <a:buAutoNum type="arabicPeriod"/>
            </a:pPr>
            <a:r>
              <a:rPr lang="en-US" sz="1400" dirty="0"/>
              <a:t>Successful Pilot Project </a:t>
            </a:r>
            <a:r>
              <a:rPr lang="en-US" sz="1400" dirty="0">
                <a:sym typeface="Wingdings" panose="05000000000000000000" pitchFamily="2" charset="2"/>
              </a:rPr>
              <a:t> Local P&amp;T committee and Physician Chair for Respiratory Department approved to expand pilot from Observation to include Post-Op/Surgical Inpatients.</a:t>
            </a:r>
          </a:p>
          <a:p>
            <a:pPr marL="342900" indent="-342900">
              <a:buFont typeface="+mj-lt"/>
              <a:buAutoNum type="arabicPeriod"/>
            </a:pPr>
            <a:r>
              <a:rPr lang="en-US" sz="1400" dirty="0">
                <a:sym typeface="Wingdings" panose="05000000000000000000" pitchFamily="2" charset="2"/>
              </a:rPr>
              <a:t>Therapeutic Interchange suspended at onset of Covid19 pandemic (March 2020) due to concern of unnecessarily aerosolizing particles/potential disease spread/lack of negative pressure rooms.</a:t>
            </a:r>
          </a:p>
          <a:p>
            <a:pPr marL="342900" indent="-342900">
              <a:buFont typeface="+mj-lt"/>
              <a:buAutoNum type="arabicPeriod"/>
            </a:pPr>
            <a:r>
              <a:rPr lang="en-US" sz="1400" dirty="0">
                <a:sym typeface="Wingdings" panose="05000000000000000000" pitchFamily="2" charset="2"/>
              </a:rPr>
              <a:t>Multiple benefits observed during Pilot:</a:t>
            </a:r>
          </a:p>
          <a:p>
            <a:pPr marL="662940" lvl="2" indent="-342900">
              <a:buFont typeface="+mj-lt"/>
              <a:buAutoNum type="arabicPeriod"/>
            </a:pPr>
            <a:r>
              <a:rPr lang="en-US" sz="1400" dirty="0">
                <a:sym typeface="Wingdings" panose="05000000000000000000" pitchFamily="2" charset="2"/>
              </a:rPr>
              <a:t>Potential for less medication variances (More barcode checkpoints w/Nebs)</a:t>
            </a:r>
          </a:p>
          <a:p>
            <a:pPr marL="662940" lvl="2" indent="-342900">
              <a:buFont typeface="+mj-lt"/>
              <a:buAutoNum type="arabicPeriod"/>
            </a:pPr>
            <a:r>
              <a:rPr lang="en-US" sz="1400" dirty="0">
                <a:sym typeface="Wingdings" panose="05000000000000000000" pitchFamily="2" charset="2"/>
              </a:rPr>
              <a:t>Increased patient satisfaction – more facetime/education opportunities with RT</a:t>
            </a:r>
          </a:p>
          <a:p>
            <a:pPr marL="662940" lvl="2" indent="-342900">
              <a:buFont typeface="+mj-lt"/>
              <a:buAutoNum type="arabicPeriod"/>
            </a:pPr>
            <a:r>
              <a:rPr lang="en-US" sz="1400" dirty="0">
                <a:sym typeface="Wingdings" panose="05000000000000000000" pitchFamily="2" charset="2"/>
              </a:rPr>
              <a:t>Increase financial savings/Less Waste/More billable RVUs</a:t>
            </a:r>
          </a:p>
          <a:p>
            <a:pPr marL="320040" lvl="2" indent="0" algn="ctr">
              <a:buNone/>
            </a:pPr>
            <a:endParaRPr lang="en-US" sz="1400" b="1" i="1" dirty="0">
              <a:sym typeface="Wingdings" panose="05000000000000000000" pitchFamily="2" charset="2"/>
            </a:endParaRPr>
          </a:p>
          <a:p>
            <a:pPr marL="320040" lvl="2" indent="0" algn="ctr">
              <a:buNone/>
            </a:pPr>
            <a:r>
              <a:rPr lang="en-US" sz="1400" b="1" i="1" dirty="0">
                <a:latin typeface="Bahnschrift" panose="020B0502040204020203" pitchFamily="34" charset="0"/>
                <a:sym typeface="Wingdings" panose="05000000000000000000" pitchFamily="2" charset="2"/>
              </a:rPr>
              <a:t>**Looking Forward to Resuming Program in 2021!**</a:t>
            </a:r>
          </a:p>
        </p:txBody>
      </p:sp>
    </p:spTree>
    <p:extLst>
      <p:ext uri="{BB962C8B-B14F-4D97-AF65-F5344CB8AC3E}">
        <p14:creationId xmlns:p14="http://schemas.microsoft.com/office/powerpoint/2010/main" val="393004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algn="ctr" eaLnBrk="1" hangingPunct="1"/>
            <a:r>
              <a:rPr lang="en-US" altLang="en-US" dirty="0"/>
              <a:t>Thank You!</a:t>
            </a:r>
          </a:p>
        </p:txBody>
      </p:sp>
      <p:sp>
        <p:nvSpPr>
          <p:cNvPr id="819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Franklin Gothic Book" charset="0"/>
              </a:defRPr>
            </a:lvl1pPr>
            <a:lvl2pPr marL="557213" indent="-214313" eaLnBrk="0" hangingPunct="0">
              <a:defRPr>
                <a:solidFill>
                  <a:schemeClr val="tx1"/>
                </a:solidFill>
                <a:latin typeface="Franklin Gothic Book" charset="0"/>
              </a:defRPr>
            </a:lvl2pPr>
            <a:lvl3pPr marL="857250" indent="-171450" eaLnBrk="0" hangingPunct="0">
              <a:defRPr>
                <a:solidFill>
                  <a:schemeClr val="tx1"/>
                </a:solidFill>
                <a:latin typeface="Franklin Gothic Book" charset="0"/>
              </a:defRPr>
            </a:lvl3pPr>
            <a:lvl4pPr marL="1200150" indent="-171450" eaLnBrk="0" hangingPunct="0">
              <a:defRPr>
                <a:solidFill>
                  <a:schemeClr val="tx1"/>
                </a:solidFill>
                <a:latin typeface="Franklin Gothic Book" charset="0"/>
              </a:defRPr>
            </a:lvl4pPr>
            <a:lvl5pPr marL="1543050" indent="-171450" eaLnBrk="0" hangingPunct="0">
              <a:defRPr>
                <a:solidFill>
                  <a:schemeClr val="tx1"/>
                </a:solidFill>
                <a:latin typeface="Franklin Gothic Book" charset="0"/>
              </a:defRPr>
            </a:lvl5pPr>
            <a:lvl6pPr marL="1885950" indent="-171450" eaLnBrk="0" fontAlgn="base" hangingPunct="0">
              <a:spcBef>
                <a:spcPct val="0"/>
              </a:spcBef>
              <a:spcAft>
                <a:spcPct val="0"/>
              </a:spcAft>
              <a:defRPr>
                <a:solidFill>
                  <a:schemeClr val="tx1"/>
                </a:solidFill>
                <a:latin typeface="Franklin Gothic Book" charset="0"/>
              </a:defRPr>
            </a:lvl6pPr>
            <a:lvl7pPr marL="2228850" indent="-171450" eaLnBrk="0" fontAlgn="base" hangingPunct="0">
              <a:spcBef>
                <a:spcPct val="0"/>
              </a:spcBef>
              <a:spcAft>
                <a:spcPct val="0"/>
              </a:spcAft>
              <a:defRPr>
                <a:solidFill>
                  <a:schemeClr val="tx1"/>
                </a:solidFill>
                <a:latin typeface="Franklin Gothic Book" charset="0"/>
              </a:defRPr>
            </a:lvl7pPr>
            <a:lvl8pPr marL="2571750" indent="-171450" eaLnBrk="0" fontAlgn="base" hangingPunct="0">
              <a:spcBef>
                <a:spcPct val="0"/>
              </a:spcBef>
              <a:spcAft>
                <a:spcPct val="0"/>
              </a:spcAft>
              <a:defRPr>
                <a:solidFill>
                  <a:schemeClr val="tx1"/>
                </a:solidFill>
                <a:latin typeface="Franklin Gothic Book" charset="0"/>
              </a:defRPr>
            </a:lvl8pPr>
            <a:lvl9pPr marL="2914650" indent="-171450" eaLnBrk="0" fontAlgn="base" hangingPunct="0">
              <a:spcBef>
                <a:spcPct val="0"/>
              </a:spcBef>
              <a:spcAft>
                <a:spcPct val="0"/>
              </a:spcAft>
              <a:defRPr>
                <a:solidFill>
                  <a:schemeClr val="tx1"/>
                </a:solidFill>
                <a:latin typeface="Franklin Gothic Book" charset="0"/>
              </a:defRPr>
            </a:lvl9pPr>
          </a:lstStyle>
          <a:p>
            <a:pPr eaLnBrk="1" hangingPunct="1"/>
            <a:fld id="{DB1EE659-D54E-9A4F-ABFC-AF0DF46E1DEA}" type="slidenum">
              <a:rPr lang="en-US" altLang="en-US"/>
              <a:pPr eaLnBrk="1" hangingPunct="1"/>
              <a:t>9</a:t>
            </a:fld>
            <a:endParaRPr lang="en-US" altLang="en-US" dirty="0"/>
          </a:p>
        </p:txBody>
      </p:sp>
      <p:sp>
        <p:nvSpPr>
          <p:cNvPr id="2" name="Text Placeholder 1"/>
          <p:cNvSpPr>
            <a:spLocks noGrp="1"/>
          </p:cNvSpPr>
          <p:nvPr>
            <p:ph type="subTitle" idx="1"/>
          </p:nvPr>
        </p:nvSpPr>
        <p:spPr>
          <a:xfrm>
            <a:off x="702470" y="2860770"/>
            <a:ext cx="7088217" cy="796835"/>
          </a:xfrm>
        </p:spPr>
        <p:txBody>
          <a:bodyPr/>
          <a:lstStyle/>
          <a:p>
            <a:pPr marL="0" indent="0">
              <a:buNone/>
            </a:pPr>
            <a:r>
              <a:rPr lang="en-US" sz="1200" dirty="0">
                <a:solidFill>
                  <a:schemeClr val="accent1"/>
                </a:solidFill>
              </a:rPr>
              <a:t>Marilyn Parton, RRT			Dr. Robert Kemp, MD			Inpt Pharmacy &amp; Respiratory Therapy</a:t>
            </a:r>
          </a:p>
          <a:p>
            <a:pPr marL="0" indent="0">
              <a:buNone/>
            </a:pPr>
            <a:r>
              <a:rPr lang="en-US" sz="1200" dirty="0">
                <a:solidFill>
                  <a:schemeClr val="accent1"/>
                </a:solidFill>
              </a:rPr>
              <a:t>Respiratory Therapy Manager	Pulmonary Medical Director		Team Members at West Hospital</a:t>
            </a:r>
          </a:p>
        </p:txBody>
      </p:sp>
    </p:spTree>
    <p:extLst>
      <p:ext uri="{BB962C8B-B14F-4D97-AF65-F5344CB8AC3E}">
        <p14:creationId xmlns:p14="http://schemas.microsoft.com/office/powerpoint/2010/main" val="2397041860"/>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3149</TotalTime>
  <Words>862</Words>
  <Application>Microsoft Office PowerPoint</Application>
  <PresentationFormat>On-screen Show (16:9)</PresentationFormat>
  <Paragraphs>64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AppleSymbols</vt:lpstr>
      <vt:lpstr>Arial</vt:lpstr>
      <vt:lpstr>Bahnschrift</vt:lpstr>
      <vt:lpstr>Calibri</vt:lpstr>
      <vt:lpstr>Franklin Gothic Book</vt:lpstr>
      <vt:lpstr>Franklin Gothic Medium</vt:lpstr>
      <vt:lpstr>Wingdings</vt:lpstr>
      <vt:lpstr>1_Office Theme</vt:lpstr>
      <vt:lpstr>Mitigating Risks Associated with Inhaled Medications</vt:lpstr>
      <vt:lpstr>Implementing a Therapeutic Interchange for MDI/DPIs to Nebs for Short Stay Hospital Patients </vt:lpstr>
      <vt:lpstr> SBAR - Situation</vt:lpstr>
      <vt:lpstr>SBAR - Background</vt:lpstr>
      <vt:lpstr>SBAR - Assessment</vt:lpstr>
      <vt:lpstr>SBAR – Assessment (cont.)</vt:lpstr>
      <vt:lpstr>Implementation Pilot – October 2019</vt:lpstr>
      <vt:lpstr>Next Steps…</vt:lpstr>
      <vt:lpstr>Thank You!</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Stegemoller, Anne K</cp:lastModifiedBy>
  <cp:revision>604</cp:revision>
  <cp:lastPrinted>2017-03-29T20:29:55Z</cp:lastPrinted>
  <dcterms:created xsi:type="dcterms:W3CDTF">2016-12-07T14:20:07Z</dcterms:created>
  <dcterms:modified xsi:type="dcterms:W3CDTF">2021-03-08T01:49:38Z</dcterms:modified>
</cp:coreProperties>
</file>